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9" r:id="rId2"/>
  </p:sldMasterIdLst>
  <p:notesMasterIdLst>
    <p:notesMasterId r:id="rId36"/>
  </p:notesMasterIdLst>
  <p:sldIdLst>
    <p:sldId id="271" r:id="rId3"/>
    <p:sldId id="296" r:id="rId4"/>
    <p:sldId id="272" r:id="rId5"/>
    <p:sldId id="1608" r:id="rId6"/>
    <p:sldId id="274" r:id="rId7"/>
    <p:sldId id="306" r:id="rId8"/>
    <p:sldId id="295" r:id="rId9"/>
    <p:sldId id="1600" r:id="rId10"/>
    <p:sldId id="280" r:id="rId11"/>
    <p:sldId id="1558" r:id="rId12"/>
    <p:sldId id="277" r:id="rId13"/>
    <p:sldId id="305" r:id="rId14"/>
    <p:sldId id="297" r:id="rId15"/>
    <p:sldId id="276" r:id="rId16"/>
    <p:sldId id="283" r:id="rId17"/>
    <p:sldId id="284" r:id="rId18"/>
    <p:sldId id="282" r:id="rId19"/>
    <p:sldId id="286" r:id="rId20"/>
    <p:sldId id="287" r:id="rId21"/>
    <p:sldId id="278" r:id="rId22"/>
    <p:sldId id="1605" r:id="rId23"/>
    <p:sldId id="288" r:id="rId24"/>
    <p:sldId id="289" r:id="rId25"/>
    <p:sldId id="1607" r:id="rId26"/>
    <p:sldId id="303" r:id="rId27"/>
    <p:sldId id="339" r:id="rId28"/>
    <p:sldId id="1190" r:id="rId29"/>
    <p:sldId id="341" r:id="rId30"/>
    <p:sldId id="1191" r:id="rId31"/>
    <p:sldId id="319" r:id="rId32"/>
    <p:sldId id="384" r:id="rId33"/>
    <p:sldId id="1181" r:id="rId34"/>
    <p:sldId id="1606" r:id="rId3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LIDES" id="{24B348A1-6DDE-D541-A8AE-210D25CF3FE5}">
          <p14:sldIdLst>
            <p14:sldId id="271"/>
            <p14:sldId id="296"/>
            <p14:sldId id="272"/>
            <p14:sldId id="1608"/>
            <p14:sldId id="274"/>
            <p14:sldId id="306"/>
            <p14:sldId id="295"/>
            <p14:sldId id="1600"/>
            <p14:sldId id="280"/>
            <p14:sldId id="1558"/>
            <p14:sldId id="277"/>
            <p14:sldId id="305"/>
            <p14:sldId id="297"/>
            <p14:sldId id="276"/>
            <p14:sldId id="283"/>
            <p14:sldId id="284"/>
            <p14:sldId id="282"/>
            <p14:sldId id="286"/>
            <p14:sldId id="287"/>
            <p14:sldId id="278"/>
            <p14:sldId id="1605"/>
            <p14:sldId id="288"/>
            <p14:sldId id="289"/>
            <p14:sldId id="1607"/>
            <p14:sldId id="303"/>
            <p14:sldId id="339"/>
            <p14:sldId id="1190"/>
            <p14:sldId id="341"/>
            <p14:sldId id="1191"/>
            <p14:sldId id="319"/>
            <p14:sldId id="384"/>
            <p14:sldId id="1181"/>
            <p14:sldId id="1606"/>
          </p14:sldIdLst>
        </p14:section>
        <p14:section name="TEMPLATE SLIDES" id="{8AF7684B-9B1C-8346-85B2-98B9A558D57C}">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acia Tipton" initials="SQT" lastIdx="2" clrIdx="6">
    <p:extLst>
      <p:ext uri="{19B8F6BF-5375-455C-9EA6-DF929625EA0E}">
        <p15:presenceInfo xmlns:p15="http://schemas.microsoft.com/office/powerpoint/2012/main" userId="Stacia Tipton" providerId="None"/>
      </p:ext>
    </p:extLst>
  </p:cmAuthor>
  <p:cmAuthor id="1" name="Bibb Hubbard" initials="BH" lastIdx="167" clrIdx="0">
    <p:extLst>
      <p:ext uri="{19B8F6BF-5375-455C-9EA6-DF929625EA0E}">
        <p15:presenceInfo xmlns:p15="http://schemas.microsoft.com/office/powerpoint/2012/main" userId="80d7016910d82a13" providerId="Windows Live"/>
      </p:ext>
    </p:extLst>
  </p:cmAuthor>
  <p:cmAuthor id="8" name="Michelle Chaudoir" initials="MC" lastIdx="83" clrIdx="7">
    <p:extLst>
      <p:ext uri="{19B8F6BF-5375-455C-9EA6-DF929625EA0E}">
        <p15:presenceInfo xmlns:p15="http://schemas.microsoft.com/office/powerpoint/2012/main" userId="Michelle Chaudoir" providerId="None"/>
      </p:ext>
    </p:extLst>
  </p:cmAuthor>
  <p:cmAuthor id="2" name="Pam Loeb" initials="PL" lastIdx="123" clrIdx="1">
    <p:extLst>
      <p:ext uri="{19B8F6BF-5375-455C-9EA6-DF929625EA0E}">
        <p15:presenceInfo xmlns:p15="http://schemas.microsoft.com/office/powerpoint/2012/main" userId="S::Loeb@edgeresearch.com::541211b7-8ebf-4d66-b0fd-6605a1d49c9c" providerId="AD"/>
      </p:ext>
    </p:extLst>
  </p:cmAuthor>
  <p:cmAuthor id="9" name="Melissa Connerton" initials="MC" lastIdx="24" clrIdx="8">
    <p:extLst>
      <p:ext uri="{19B8F6BF-5375-455C-9EA6-DF929625EA0E}">
        <p15:presenceInfo xmlns:p15="http://schemas.microsoft.com/office/powerpoint/2012/main" userId="S::mconnerton@wallacefoundation.org::a0bcd32f-1607-4b00-9291-50049ef9374a" providerId="AD"/>
      </p:ext>
    </p:extLst>
  </p:cmAuthor>
  <p:cmAuthor id="3" name="Erin Wagner" initials="EW" lastIdx="5" clrIdx="2">
    <p:extLst>
      <p:ext uri="{19B8F6BF-5375-455C-9EA6-DF929625EA0E}">
        <p15:presenceInfo xmlns:p15="http://schemas.microsoft.com/office/powerpoint/2012/main" userId="S::wagner@edgeresearch.com::ac7c1482-c8b1-4692-b75d-e08bd7c648ba" providerId="AD"/>
      </p:ext>
    </p:extLst>
  </p:cmAuthor>
  <p:cmAuthor id="10" name="Lucas Held" initials="LH" lastIdx="32" clrIdx="9">
    <p:extLst>
      <p:ext uri="{19B8F6BF-5375-455C-9EA6-DF929625EA0E}">
        <p15:presenceInfo xmlns:p15="http://schemas.microsoft.com/office/powerpoint/2012/main" userId="S::LHeld@wallacefoundation.org::d7f1de36-27e3-464b-9d19-dd42e641d8f8" providerId="AD"/>
      </p:ext>
    </p:extLst>
  </p:cmAuthor>
  <p:cmAuthor id="4" name="Rachel Hustedt" initials="RH" lastIdx="28" clrIdx="3">
    <p:extLst>
      <p:ext uri="{19B8F6BF-5375-455C-9EA6-DF929625EA0E}">
        <p15:presenceInfo xmlns:p15="http://schemas.microsoft.com/office/powerpoint/2012/main" userId="750324c90970ad9f" providerId="Windows Live"/>
      </p:ext>
    </p:extLst>
  </p:cmAuthor>
  <p:cmAuthor id="5" name="David Park" initials="DTP" lastIdx="46" clrIdx="4">
    <p:extLst>
      <p:ext uri="{19B8F6BF-5375-455C-9EA6-DF929625EA0E}">
        <p15:presenceInfo xmlns:p15="http://schemas.microsoft.com/office/powerpoint/2012/main" userId="David Park" providerId="None"/>
      </p:ext>
    </p:extLst>
  </p:cmAuthor>
  <p:cmAuthor id="6" name="Lynn Olson" initials="LO" lastIdx="116" clrIdx="5">
    <p:extLst>
      <p:ext uri="{19B8F6BF-5375-455C-9EA6-DF929625EA0E}">
        <p15:presenceInfo xmlns:p15="http://schemas.microsoft.com/office/powerpoint/2012/main" userId="f8b8f7fbdafbfe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D9D9"/>
    <a:srgbClr val="104370"/>
    <a:srgbClr val="157BC0"/>
    <a:srgbClr val="2F3F4A"/>
    <a:srgbClr val="293B46"/>
    <a:srgbClr val="61869B"/>
    <a:srgbClr val="61869C"/>
    <a:srgbClr val="D9D9D9"/>
    <a:srgbClr val="167B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2863" autoAdjust="0"/>
  </p:normalViewPr>
  <p:slideViewPr>
    <p:cSldViewPr snapToGrid="0" snapToObjects="1">
      <p:cViewPr varScale="1">
        <p:scale>
          <a:sx n="114" d="100"/>
          <a:sy n="114" d="100"/>
        </p:scale>
        <p:origin x="216" y="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dgegc01\company\Be%20a%20Learning%20Hero\2020-2021%20Wallace%20OST\Survey\Parent%20Survey\Wallace%20OST%20Parent%20Survey%20Final%20Banner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w="34925" cap="flat">
              <a:noFill/>
            </a:ln>
            <a:effectLst>
              <a:softEdge rad="0"/>
            </a:effectLst>
          </c:spPr>
          <c:invertIfNegative val="0"/>
          <c:dPt>
            <c:idx val="0"/>
            <c:invertIfNegative val="0"/>
            <c:bubble3D val="0"/>
            <c:spPr>
              <a:solidFill>
                <a:schemeClr val="tx2"/>
              </a:solidFill>
              <a:ln w="34925" cap="flat">
                <a:noFill/>
              </a:ln>
              <a:effectLst>
                <a:softEdge rad="0"/>
              </a:effectLst>
            </c:spPr>
            <c:extLst>
              <c:ext xmlns:c16="http://schemas.microsoft.com/office/drawing/2014/chart" uri="{C3380CC4-5D6E-409C-BE32-E72D297353CC}">
                <c16:uniqueId val="{00000001-267F-AA4D-A7EE-4BED163C436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Missing out on social connections and friendships</c:v>
                </c:pt>
                <c:pt idx="1">
                  <c:v>Having too much screen time</c:v>
                </c:pt>
                <c:pt idx="2">
                  <c:v>Falling behind academically</c:v>
                </c:pt>
                <c:pt idx="3">
                  <c:v>Losing their motivation/interest to learn</c:v>
                </c:pt>
                <c:pt idx="4">
                  <c:v>Their emotional wellbeing</c:v>
                </c:pt>
                <c:pt idx="5">
                  <c:v>Not learning enough in school/ limited instruction</c:v>
                </c:pt>
                <c:pt idx="6">
                  <c:v>Isolation, anxiety, and/or depression</c:v>
                </c:pt>
                <c:pt idx="7">
                  <c:v>Not getting enough exercise</c:v>
                </c:pt>
                <c:pt idx="8">
                  <c:v>Not spending enough time outdoors</c:v>
                </c:pt>
                <c:pt idx="9">
                  <c:v>Not enough routine or structure to their day</c:v>
                </c:pt>
                <c:pt idx="10">
                  <c:v>Not having enough happiness and fun in their life</c:v>
                </c:pt>
                <c:pt idx="11">
                  <c:v>Access to the tech they need to do their schoolwork</c:v>
                </c:pt>
              </c:strCache>
            </c:strRef>
          </c:cat>
          <c:val>
            <c:numRef>
              <c:f>Sheet1!$B$2:$B$13</c:f>
              <c:numCache>
                <c:formatCode>0%</c:formatCode>
                <c:ptCount val="12"/>
                <c:pt idx="0">
                  <c:v>0.40219900000000003</c:v>
                </c:pt>
                <c:pt idx="1">
                  <c:v>0.32404899999999998</c:v>
                </c:pt>
                <c:pt idx="2">
                  <c:v>0.25564300000000001</c:v>
                </c:pt>
                <c:pt idx="3">
                  <c:v>0.21441199999999999</c:v>
                </c:pt>
                <c:pt idx="4">
                  <c:v>0.20281199999999999</c:v>
                </c:pt>
                <c:pt idx="5">
                  <c:v>0.19921</c:v>
                </c:pt>
                <c:pt idx="6">
                  <c:v>0.17258199999999999</c:v>
                </c:pt>
                <c:pt idx="7">
                  <c:v>0.17169699999999999</c:v>
                </c:pt>
                <c:pt idx="8">
                  <c:v>0.16112899999999999</c:v>
                </c:pt>
                <c:pt idx="9">
                  <c:v>0.124085</c:v>
                </c:pt>
                <c:pt idx="10">
                  <c:v>0.10543100000000001</c:v>
                </c:pt>
                <c:pt idx="11">
                  <c:v>5.9263000000000003E-2</c:v>
                </c:pt>
              </c:numCache>
            </c:numRef>
          </c:val>
          <c:extLst>
            <c:ext xmlns:c16="http://schemas.microsoft.com/office/drawing/2014/chart" uri="{C3380CC4-5D6E-409C-BE32-E72D297353CC}">
              <c16:uniqueId val="{00000002-267F-AA4D-A7EE-4BED163C4367}"/>
            </c:ext>
          </c:extLst>
        </c:ser>
        <c:dLbls>
          <c:dLblPos val="ctr"/>
          <c:showLegendKey val="0"/>
          <c:showVal val="1"/>
          <c:showCatName val="0"/>
          <c:showSerName val="0"/>
          <c:showPercent val="0"/>
          <c:showBubbleSize val="0"/>
        </c:dLbls>
        <c:gapWidth val="80"/>
        <c:axId val="1293011423"/>
        <c:axId val="1293010175"/>
      </c:barChart>
      <c:catAx>
        <c:axId val="1293011423"/>
        <c:scaling>
          <c:orientation val="maxMin"/>
        </c:scaling>
        <c:delete val="1"/>
        <c:axPos val="l"/>
        <c:numFmt formatCode="General" sourceLinked="1"/>
        <c:majorTickMark val="none"/>
        <c:minorTickMark val="none"/>
        <c:tickLblPos val="nextTo"/>
        <c:crossAx val="1293010175"/>
        <c:crosses val="autoZero"/>
        <c:auto val="1"/>
        <c:lblAlgn val="ctr"/>
        <c:lblOffset val="100"/>
        <c:noMultiLvlLbl val="0"/>
      </c:catAx>
      <c:valAx>
        <c:axId val="1293010175"/>
        <c:scaling>
          <c:orientation val="minMax"/>
        </c:scaling>
        <c:delete val="1"/>
        <c:axPos val="t"/>
        <c:numFmt formatCode="0%" sourceLinked="1"/>
        <c:majorTickMark val="none"/>
        <c:minorTickMark val="none"/>
        <c:tickLblPos val="nextTo"/>
        <c:crossAx val="1293011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33441607267459E-2"/>
          <c:y val="8.5089930789251311E-2"/>
          <c:w val="0.92264179812725089"/>
          <c:h val="0.8476285772866278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8425">
                <a:solidFill>
                  <a:schemeClr val="accent1"/>
                </a:solidFill>
              </a:ln>
              <a:effectLst/>
            </c:spPr>
          </c:marker>
          <c:dPt>
            <c:idx val="1"/>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1-F1CD-124B-A59A-580671F7F85F}"/>
              </c:ext>
            </c:extLst>
          </c:dPt>
          <c:dPt>
            <c:idx val="3"/>
            <c:marker>
              <c:symbol val="circle"/>
              <c:size val="5"/>
              <c:spPr>
                <a:solidFill>
                  <a:schemeClr val="accent4"/>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3-F1CD-124B-A59A-580671F7F85F}"/>
              </c:ext>
            </c:extLst>
          </c:dPt>
          <c:dPt>
            <c:idx val="5"/>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5-F1CD-124B-A59A-580671F7F85F}"/>
              </c:ext>
            </c:extLst>
          </c:dPt>
          <c:dPt>
            <c:idx val="7"/>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7-F1CD-124B-A59A-580671F7F85F}"/>
              </c:ext>
            </c:extLst>
          </c:dPt>
          <c:dPt>
            <c:idx val="9"/>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9-F1CD-124B-A59A-580671F7F85F}"/>
              </c:ext>
            </c:extLst>
          </c:dPt>
          <c:dPt>
            <c:idx val="11"/>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B-F1CD-124B-A59A-580671F7F85F}"/>
              </c:ext>
            </c:extLst>
          </c:dPt>
          <c:dPt>
            <c:idx val="13"/>
            <c:marker>
              <c:symbol val="circle"/>
              <c:size val="5"/>
              <c:spPr>
                <a:solidFill>
                  <a:schemeClr val="accent4"/>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D-F1CD-124B-A59A-580671F7F85F}"/>
              </c:ext>
            </c:extLst>
          </c:dPt>
          <c:dPt>
            <c:idx val="15"/>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0F-F1CD-124B-A59A-580671F7F85F}"/>
              </c:ext>
            </c:extLst>
          </c:dPt>
          <c:dPt>
            <c:idx val="17"/>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1-F1CD-124B-A59A-580671F7F85F}"/>
              </c:ext>
            </c:extLst>
          </c:dPt>
          <c:dPt>
            <c:idx val="19"/>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3-F1CD-124B-A59A-580671F7F85F}"/>
              </c:ext>
            </c:extLst>
          </c:dPt>
          <c:dPt>
            <c:idx val="21"/>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5-F1CD-124B-A59A-580671F7F85F}"/>
              </c:ext>
            </c:extLst>
          </c:dPt>
          <c:dPt>
            <c:idx val="23"/>
            <c:marker>
              <c:symbol val="circle"/>
              <c:size val="5"/>
              <c:spPr>
                <a:solidFill>
                  <a:schemeClr val="bg2">
                    <a:lumMod val="90000"/>
                  </a:schemeClr>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7-F1CD-124B-A59A-580671F7F85F}"/>
              </c:ext>
            </c:extLst>
          </c:dPt>
          <c:dPt>
            <c:idx val="25"/>
            <c:marker>
              <c:symbol val="circle"/>
              <c:size val="5"/>
              <c:spPr>
                <a:solidFill>
                  <a:schemeClr val="bg2">
                    <a:lumMod val="90000"/>
                  </a:schemeClr>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9-F1CD-124B-A59A-580671F7F85F}"/>
              </c:ext>
            </c:extLst>
          </c:dPt>
          <c:dPt>
            <c:idx val="27"/>
            <c:marker>
              <c:symbol val="circle"/>
              <c:size val="5"/>
              <c:spPr>
                <a:solidFill>
                  <a:schemeClr val="bg2">
                    <a:lumMod val="90000"/>
                  </a:schemeClr>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B-F1CD-124B-A59A-580671F7F85F}"/>
              </c:ext>
            </c:extLst>
          </c:dPt>
          <c:dPt>
            <c:idx val="29"/>
            <c:marker>
              <c:symbol val="circle"/>
              <c:size val="5"/>
              <c:spPr>
                <a:solidFill>
                  <a:schemeClr val="bg2">
                    <a:lumMod val="90000"/>
                  </a:schemeClr>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D-F1CD-124B-A59A-580671F7F85F}"/>
              </c:ext>
            </c:extLst>
          </c:dPt>
          <c:dPt>
            <c:idx val="31"/>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1F-F1CD-124B-A59A-580671F7F85F}"/>
              </c:ext>
            </c:extLst>
          </c:dPt>
          <c:dPt>
            <c:idx val="33"/>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21-F1CD-124B-A59A-580671F7F85F}"/>
              </c:ext>
            </c:extLst>
          </c:dPt>
          <c:dPt>
            <c:idx val="35"/>
            <c:marker>
              <c:symbol val="circle"/>
              <c:size val="5"/>
              <c:spPr>
                <a:solidFill>
                  <a:schemeClr val="accent1"/>
                </a:solidFill>
                <a:ln w="98425">
                  <a:solidFill>
                    <a:schemeClr val="bg2">
                      <a:lumMod val="90000"/>
                    </a:schemeClr>
                  </a:solidFill>
                </a:ln>
                <a:effectLst/>
              </c:spPr>
            </c:marker>
            <c:bubble3D val="0"/>
            <c:spPr>
              <a:ln w="28575" cap="rnd">
                <a:solidFill>
                  <a:schemeClr val="bg2">
                    <a:lumMod val="90000"/>
                  </a:schemeClr>
                </a:solidFill>
                <a:round/>
              </a:ln>
              <a:effectLst/>
            </c:spPr>
            <c:extLst>
              <c:ext xmlns:c16="http://schemas.microsoft.com/office/drawing/2014/chart" uri="{C3380CC4-5D6E-409C-BE32-E72D297353CC}">
                <c16:uniqueId val="{00000023-F1CD-124B-A59A-580671F7F85F}"/>
              </c:ext>
            </c:extLst>
          </c:dPt>
          <c:dLbls>
            <c:dLbl>
              <c:idx val="0"/>
              <c:layout>
                <c:manualLayout>
                  <c:x val="1.2116567581527148E-2"/>
                  <c:y val="-2.2130420667930946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4-F1CD-124B-A59A-580671F7F85F}"/>
                </c:ext>
              </c:extLst>
            </c:dLbl>
            <c:dLbl>
              <c:idx val="1"/>
              <c:layout>
                <c:manualLayout>
                  <c:x val="-6.6164091478654152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CD-124B-A59A-580671F7F85F}"/>
                </c:ext>
              </c:extLst>
            </c:dLbl>
            <c:dLbl>
              <c:idx val="2"/>
              <c:layout>
                <c:manualLayout>
                  <c:x val="6.0582837907635183E-3"/>
                  <c:y val="-2.0285984600178196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F1CD-124B-A59A-580671F7F85F}"/>
                </c:ext>
              </c:extLst>
            </c:dLbl>
            <c:dLbl>
              <c:idx val="3"/>
              <c:layout>
                <c:manualLayout>
                  <c:x val="-6.945059117758845E-2"/>
                  <c:y val="2.2130420667930742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CD-124B-A59A-580671F7F85F}"/>
                </c:ext>
              </c:extLst>
            </c:dLbl>
            <c:dLbl>
              <c:idx val="4"/>
              <c:layout>
                <c:manualLayout>
                  <c:x val="1.0601996633836199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6-F1CD-124B-A59A-580671F7F85F}"/>
                </c:ext>
              </c:extLst>
            </c:dLbl>
            <c:dLbl>
              <c:idx val="5"/>
              <c:layout>
                <c:manualLayout>
                  <c:x val="-6.7936020229897587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CD-124B-A59A-580671F7F85F}"/>
                </c:ext>
              </c:extLst>
            </c:dLbl>
            <c:dLbl>
              <c:idx val="6"/>
              <c:layout>
                <c:manualLayout>
                  <c:x val="-6.3134949583272329E-2"/>
                  <c:y val="-2.2130420667931354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7-F1CD-124B-A59A-580671F7F85F}"/>
                </c:ext>
              </c:extLst>
            </c:dLbl>
            <c:dLbl>
              <c:idx val="7"/>
              <c:layout>
                <c:manualLayout>
                  <c:x val="6.0582837907635738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CD-124B-A59A-580671F7F85F}"/>
                </c:ext>
              </c:extLst>
            </c:dLbl>
            <c:dLbl>
              <c:idx val="8"/>
              <c:layout>
                <c:manualLayout>
                  <c:x val="6.0582837907635738E-3"/>
                  <c:y val="-4.0571969200356391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8-F1CD-124B-A59A-580671F7F85F}"/>
                </c:ext>
              </c:extLst>
            </c:dLbl>
            <c:dLbl>
              <c:idx val="9"/>
              <c:layout>
                <c:manualLayout>
                  <c:x val="-6.3392307386824873E-2"/>
                  <c:y val="-4.0571969200356391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CD-124B-A59A-580671F7F85F}"/>
                </c:ext>
              </c:extLst>
            </c:dLbl>
            <c:dLbl>
              <c:idx val="10"/>
              <c:layout>
                <c:manualLayout>
                  <c:x val="4.5437128430726803E-3"/>
                  <c:y val="2.213042066793054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F1CD-124B-A59A-580671F7F85F}"/>
                </c:ext>
              </c:extLst>
            </c:dLbl>
            <c:dLbl>
              <c:idx val="11"/>
              <c:layout>
                <c:manualLayout>
                  <c:x val="-6.7936020229897559E-2"/>
                  <c:y val="2.213042066793054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1CD-124B-A59A-580671F7F85F}"/>
                </c:ext>
              </c:extLst>
            </c:dLbl>
            <c:dLbl>
              <c:idx val="12"/>
              <c:layout>
                <c:manualLayout>
                  <c:x val="6.0582837907635738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A-F1CD-124B-A59A-580671F7F85F}"/>
                </c:ext>
              </c:extLst>
            </c:dLbl>
            <c:dLbl>
              <c:idx val="13"/>
              <c:layout>
                <c:manualLayout>
                  <c:x val="-6.7936020229897615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1CD-124B-A59A-580671F7F85F}"/>
                </c:ext>
              </c:extLst>
            </c:dLbl>
            <c:dLbl>
              <c:idx val="14"/>
              <c:layout>
                <c:manualLayout>
                  <c:x val="1.0601996633836144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B-F1CD-124B-A59A-580671F7F85F}"/>
                </c:ext>
              </c:extLst>
            </c:dLbl>
            <c:dLbl>
              <c:idx val="15"/>
              <c:layout>
                <c:manualLayout>
                  <c:x val="-6.6421449282206724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1CD-124B-A59A-580671F7F85F}"/>
                </c:ext>
              </c:extLst>
            </c:dLbl>
            <c:dLbl>
              <c:idx val="16"/>
              <c:layout>
                <c:manualLayout>
                  <c:x val="3.0291418953817869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C-F1CD-124B-A59A-580671F7F85F}"/>
                </c:ext>
              </c:extLst>
            </c:dLbl>
            <c:dLbl>
              <c:idx val="17"/>
              <c:layout>
                <c:manualLayout>
                  <c:x val="-7.373694621710862E-2"/>
                  <c:y val="-4.244268691617285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1CD-124B-A59A-580671F7F85F}"/>
                </c:ext>
              </c:extLst>
            </c:dLbl>
            <c:dLbl>
              <c:idx val="18"/>
              <c:layout>
                <c:manualLayout>
                  <c:x val="1.0601996633836199E-2"/>
                  <c:y val="-4.426084133586189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D-F1CD-124B-A59A-580671F7F85F}"/>
                </c:ext>
              </c:extLst>
            </c:dLbl>
            <c:dLbl>
              <c:idx val="19"/>
              <c:layout>
                <c:manualLayout>
                  <c:x val="-6.4649520530963261E-2"/>
                  <c:y val="-4.426084133586189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1CD-124B-A59A-580671F7F85F}"/>
                </c:ext>
              </c:extLst>
            </c:dLbl>
            <c:dLbl>
              <c:idx val="20"/>
              <c:layout>
                <c:manualLayout>
                  <c:x val="7.5728547384543562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E-F1CD-124B-A59A-580671F7F85F}"/>
                </c:ext>
              </c:extLst>
            </c:dLbl>
            <c:dLbl>
              <c:idx val="21"/>
              <c:layout>
                <c:manualLayout>
                  <c:x val="-6.9193233374035934E-2"/>
                  <c:y val="-7.7810693803875563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1CD-124B-A59A-580671F7F85F}"/>
                </c:ext>
              </c:extLst>
            </c:dLbl>
            <c:dLbl>
              <c:idx val="22"/>
              <c:layout>
                <c:manualLayout>
                  <c:x val="6.0582837907634628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F1CD-124B-A59A-580671F7F85F}"/>
                </c:ext>
              </c:extLst>
            </c:dLbl>
            <c:dLbl>
              <c:idx val="23"/>
              <c:layout>
                <c:manualLayout>
                  <c:x val="-6.3134949583272357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1CD-124B-A59A-580671F7F85F}"/>
                </c:ext>
              </c:extLst>
            </c:dLbl>
            <c:dLbl>
              <c:idx val="24"/>
              <c:layout>
                <c:manualLayout>
                  <c:x val="7.5728547384543562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0-F1CD-124B-A59A-580671F7F85F}"/>
                </c:ext>
              </c:extLst>
            </c:dLbl>
            <c:dLbl>
              <c:idx val="25"/>
              <c:layout>
                <c:manualLayout>
                  <c:x val="-7.0707804321726825E-2"/>
                  <c:y val="4.24426869161736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1CD-124B-A59A-580671F7F85F}"/>
                </c:ext>
              </c:extLst>
            </c:dLbl>
            <c:dLbl>
              <c:idx val="26"/>
              <c:layout>
                <c:manualLayout>
                  <c:x val="4.5437128430726803E-3"/>
                  <c:y val="8.1143938400712782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F1CD-124B-A59A-580671F7F85F}"/>
                </c:ext>
              </c:extLst>
            </c:dLbl>
            <c:dLbl>
              <c:idx val="27"/>
              <c:layout>
                <c:manualLayout>
                  <c:x val="-6.6164091478654152E-2"/>
                  <c:y val="7.7810693803875563E-17"/>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1CD-124B-A59A-580671F7F85F}"/>
                </c:ext>
              </c:extLst>
            </c:dLbl>
            <c:dLbl>
              <c:idx val="28"/>
              <c:layout>
                <c:manualLayout>
                  <c:x val="3.0291418953817869E-3"/>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2-F1CD-124B-A59A-580671F7F85F}"/>
                </c:ext>
              </c:extLst>
            </c:dLbl>
            <c:dLbl>
              <c:idx val="29"/>
              <c:layout>
                <c:manualLayout>
                  <c:x val="-6.6164091478654152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1CD-124B-A59A-580671F7F85F}"/>
                </c:ext>
              </c:extLst>
            </c:dLbl>
            <c:dLbl>
              <c:idx val="30"/>
              <c:layout>
                <c:manualLayout>
                  <c:x val="4.5437128430726803E-3"/>
                  <c:y val="-4.4260841335861893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F1CD-124B-A59A-580671F7F85F}"/>
                </c:ext>
              </c:extLst>
            </c:dLbl>
            <c:dLbl>
              <c:idx val="31"/>
              <c:layout>
                <c:manualLayout>
                  <c:x val="-6.4649520530963261E-2"/>
                  <c:y val="-6.6391262003794461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1CD-124B-A59A-580671F7F85F}"/>
                </c:ext>
              </c:extLst>
            </c:dLbl>
            <c:dLbl>
              <c:idx val="32"/>
              <c:layout>
                <c:manualLayout>
                  <c:x val="3.0291418953816759E-3"/>
                  <c:y val="-1.6228787680142556E-16"/>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4-F1CD-124B-A59A-580671F7F85F}"/>
                </c:ext>
              </c:extLst>
            </c:dLbl>
            <c:dLbl>
              <c:idx val="33"/>
              <c:layout>
                <c:manualLayout>
                  <c:x val="-6.9193233374035934E-2"/>
                  <c:y val="0"/>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1CD-124B-A59A-580671F7F85F}"/>
                </c:ext>
              </c:extLst>
            </c:dLbl>
            <c:dLbl>
              <c:idx val="34"/>
              <c:layout>
                <c:manualLayout>
                  <c:x val="9.0874256861453607E-3"/>
                  <c:y val="2.2130420667930946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5-F1CD-124B-A59A-580671F7F85F}"/>
                </c:ext>
              </c:extLst>
            </c:dLbl>
            <c:dLbl>
              <c:idx val="35"/>
              <c:layout>
                <c:manualLayout>
                  <c:x val="-6.4649520530963261E-2"/>
                  <c:y val="2.2130420667930946E-3"/>
                </c:manualLayout>
              </c:layout>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F1CD-124B-A59A-580671F7F85F}"/>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Sheet1!$A$2:$A$37</c:f>
              <c:numCache>
                <c:formatCode>0%</c:formatCode>
                <c:ptCount val="36"/>
                <c:pt idx="0">
                  <c:v>0.15</c:v>
                </c:pt>
                <c:pt idx="1">
                  <c:v>0.12</c:v>
                </c:pt>
                <c:pt idx="2">
                  <c:v>0.25</c:v>
                </c:pt>
                <c:pt idx="3">
                  <c:v>0.13</c:v>
                </c:pt>
                <c:pt idx="4">
                  <c:v>0.27</c:v>
                </c:pt>
                <c:pt idx="5">
                  <c:v>0.17</c:v>
                </c:pt>
                <c:pt idx="6">
                  <c:v>0.1</c:v>
                </c:pt>
                <c:pt idx="7">
                  <c:v>0.14000000000000001</c:v>
                </c:pt>
                <c:pt idx="8">
                  <c:v>0.22</c:v>
                </c:pt>
                <c:pt idx="9">
                  <c:v>0.16</c:v>
                </c:pt>
                <c:pt idx="10">
                  <c:v>0.36</c:v>
                </c:pt>
                <c:pt idx="11">
                  <c:v>0.21</c:v>
                </c:pt>
                <c:pt idx="12">
                  <c:v>0.33</c:v>
                </c:pt>
                <c:pt idx="13">
                  <c:v>0.25</c:v>
                </c:pt>
                <c:pt idx="14">
                  <c:v>0.44</c:v>
                </c:pt>
                <c:pt idx="15">
                  <c:v>0.3</c:v>
                </c:pt>
                <c:pt idx="16">
                  <c:v>0.42</c:v>
                </c:pt>
                <c:pt idx="17">
                  <c:v>0.35</c:v>
                </c:pt>
                <c:pt idx="18">
                  <c:v>0.27</c:v>
                </c:pt>
                <c:pt idx="19">
                  <c:v>0.25</c:v>
                </c:pt>
                <c:pt idx="20">
                  <c:v>0.44</c:v>
                </c:pt>
                <c:pt idx="21">
                  <c:v>0.38</c:v>
                </c:pt>
                <c:pt idx="22">
                  <c:v>0.47</c:v>
                </c:pt>
                <c:pt idx="23">
                  <c:v>0.35</c:v>
                </c:pt>
                <c:pt idx="24">
                  <c:v>0.49</c:v>
                </c:pt>
                <c:pt idx="25">
                  <c:v>0.35</c:v>
                </c:pt>
                <c:pt idx="26">
                  <c:v>0.5</c:v>
                </c:pt>
                <c:pt idx="27">
                  <c:v>0.37</c:v>
                </c:pt>
                <c:pt idx="28">
                  <c:v>0.46</c:v>
                </c:pt>
                <c:pt idx="29">
                  <c:v>0.41</c:v>
                </c:pt>
                <c:pt idx="30">
                  <c:v>0.41</c:v>
                </c:pt>
                <c:pt idx="31">
                  <c:v>0.34</c:v>
                </c:pt>
                <c:pt idx="32">
                  <c:v>0.47</c:v>
                </c:pt>
                <c:pt idx="33">
                  <c:v>0.42</c:v>
                </c:pt>
                <c:pt idx="34">
                  <c:v>0.51</c:v>
                </c:pt>
                <c:pt idx="35">
                  <c:v>0.42</c:v>
                </c:pt>
              </c:numCache>
            </c:numRef>
          </c:xVal>
          <c:yVal>
            <c:numRef>
              <c:f>Sheet1!$B$2:$B$37</c:f>
              <c:numCache>
                <c:formatCode>0</c:formatCode>
                <c:ptCount val="36"/>
                <c:pt idx="0">
                  <c:v>18</c:v>
                </c:pt>
                <c:pt idx="1">
                  <c:v>18</c:v>
                </c:pt>
                <c:pt idx="2">
                  <c:v>17</c:v>
                </c:pt>
                <c:pt idx="3">
                  <c:v>17</c:v>
                </c:pt>
                <c:pt idx="4">
                  <c:v>16</c:v>
                </c:pt>
                <c:pt idx="5">
                  <c:v>16</c:v>
                </c:pt>
                <c:pt idx="6">
                  <c:v>15</c:v>
                </c:pt>
                <c:pt idx="7">
                  <c:v>15</c:v>
                </c:pt>
                <c:pt idx="8">
                  <c:v>14</c:v>
                </c:pt>
                <c:pt idx="9">
                  <c:v>14</c:v>
                </c:pt>
                <c:pt idx="10">
                  <c:v>13</c:v>
                </c:pt>
                <c:pt idx="11">
                  <c:v>13</c:v>
                </c:pt>
                <c:pt idx="12">
                  <c:v>12</c:v>
                </c:pt>
                <c:pt idx="13">
                  <c:v>12</c:v>
                </c:pt>
                <c:pt idx="14">
                  <c:v>11</c:v>
                </c:pt>
                <c:pt idx="15">
                  <c:v>11</c:v>
                </c:pt>
                <c:pt idx="16">
                  <c:v>10</c:v>
                </c:pt>
                <c:pt idx="17">
                  <c:v>10</c:v>
                </c:pt>
                <c:pt idx="18">
                  <c:v>9</c:v>
                </c:pt>
                <c:pt idx="19">
                  <c:v>9</c:v>
                </c:pt>
                <c:pt idx="20">
                  <c:v>8</c:v>
                </c:pt>
                <c:pt idx="21">
                  <c:v>8</c:v>
                </c:pt>
                <c:pt idx="22">
                  <c:v>7</c:v>
                </c:pt>
                <c:pt idx="23">
                  <c:v>7</c:v>
                </c:pt>
                <c:pt idx="24">
                  <c:v>6</c:v>
                </c:pt>
                <c:pt idx="25">
                  <c:v>6</c:v>
                </c:pt>
                <c:pt idx="26">
                  <c:v>5</c:v>
                </c:pt>
                <c:pt idx="27">
                  <c:v>5</c:v>
                </c:pt>
                <c:pt idx="28">
                  <c:v>4</c:v>
                </c:pt>
                <c:pt idx="29">
                  <c:v>4</c:v>
                </c:pt>
                <c:pt idx="30">
                  <c:v>3</c:v>
                </c:pt>
                <c:pt idx="31">
                  <c:v>3</c:v>
                </c:pt>
                <c:pt idx="32">
                  <c:v>2</c:v>
                </c:pt>
                <c:pt idx="33">
                  <c:v>2</c:v>
                </c:pt>
                <c:pt idx="34">
                  <c:v>1</c:v>
                </c:pt>
                <c:pt idx="35">
                  <c:v>1</c:v>
                </c:pt>
              </c:numCache>
            </c:numRef>
          </c:yVal>
          <c:smooth val="0"/>
          <c:extLst>
            <c:ext xmlns:c16="http://schemas.microsoft.com/office/drawing/2014/chart" uri="{C3380CC4-5D6E-409C-BE32-E72D297353CC}">
              <c16:uniqueId val="{00000036-F1CD-124B-A59A-580671F7F85F}"/>
            </c:ext>
          </c:extLst>
        </c:ser>
        <c:dLbls>
          <c:showLegendKey val="0"/>
          <c:showVal val="0"/>
          <c:showCatName val="0"/>
          <c:showSerName val="0"/>
          <c:showPercent val="0"/>
          <c:showBubbleSize val="0"/>
        </c:dLbls>
        <c:axId val="907101391"/>
        <c:axId val="907107631"/>
      </c:scatterChart>
      <c:valAx>
        <c:axId val="907101391"/>
        <c:scaling>
          <c:orientation val="minMax"/>
        </c:scaling>
        <c:delete val="1"/>
        <c:axPos val="b"/>
        <c:numFmt formatCode="0%" sourceLinked="1"/>
        <c:majorTickMark val="none"/>
        <c:minorTickMark val="none"/>
        <c:tickLblPos val="nextTo"/>
        <c:crossAx val="907107631"/>
        <c:crosses val="autoZero"/>
        <c:crossBetween val="midCat"/>
        <c:majorUnit val="0.60000000000000009"/>
      </c:valAx>
      <c:valAx>
        <c:axId val="907107631"/>
        <c:scaling>
          <c:orientation val="minMax"/>
        </c:scaling>
        <c:delete val="0"/>
        <c:axPos val="l"/>
        <c:majorGridlines>
          <c:spPr>
            <a:ln w="6350" cap="flat" cmpd="sng" algn="ctr">
              <a:solidFill>
                <a:schemeClr val="tx1">
                  <a:lumMod val="15000"/>
                  <a:lumOff val="85000"/>
                </a:schemeClr>
              </a:solidFill>
              <a:round/>
            </a:ln>
            <a:effectLst/>
          </c:spPr>
        </c:majorGridlines>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07101391"/>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584429625023587E-2"/>
          <c:y val="0.34127248441989577"/>
          <c:w val="0.93746028313883123"/>
          <c:h val="0.53614867617829509"/>
        </c:manualLayout>
      </c:layout>
      <c:barChart>
        <c:barDir val="col"/>
        <c:grouping val="clustered"/>
        <c:varyColors val="0"/>
        <c:ser>
          <c:idx val="0"/>
          <c:order val="0"/>
          <c:tx>
            <c:strRef>
              <c:f>Sheet1!$A$2</c:f>
              <c:strCache>
                <c:ptCount val="1"/>
                <c:pt idx="0">
                  <c:v>2019</c:v>
                </c:pt>
              </c:strCache>
            </c:strRef>
          </c:tx>
          <c:spPr>
            <a:solidFill>
              <a:schemeClr val="accent5">
                <a:alpha val="99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Extremely/very</c:v>
                </c:pt>
              </c:strCache>
            </c:strRef>
          </c:cat>
          <c:val>
            <c:numRef>
              <c:f>Sheet1!$B$2</c:f>
              <c:numCache>
                <c:formatCode>0%</c:formatCode>
                <c:ptCount val="1"/>
                <c:pt idx="0">
                  <c:v>0.65</c:v>
                </c:pt>
              </c:numCache>
            </c:numRef>
          </c:val>
          <c:extLst>
            <c:ext xmlns:c16="http://schemas.microsoft.com/office/drawing/2014/chart" uri="{C3380CC4-5D6E-409C-BE32-E72D297353CC}">
              <c16:uniqueId val="{00000000-4201-114F-8D1E-A58D954A66D4}"/>
            </c:ext>
          </c:extLst>
        </c:ser>
        <c:ser>
          <c:idx val="1"/>
          <c:order val="1"/>
          <c:tx>
            <c:strRef>
              <c:f>Sheet1!$A$3</c:f>
              <c:strCache>
                <c:ptCount val="1"/>
                <c:pt idx="0">
                  <c:v>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Extremely/very</c:v>
                </c:pt>
              </c:strCache>
            </c:strRef>
          </c:cat>
          <c:val>
            <c:numRef>
              <c:f>Sheet1!$B$3</c:f>
              <c:numCache>
                <c:formatCode>0%</c:formatCode>
                <c:ptCount val="1"/>
                <c:pt idx="0">
                  <c:v>0.73</c:v>
                </c:pt>
              </c:numCache>
            </c:numRef>
          </c:val>
          <c:extLst>
            <c:ext xmlns:c16="http://schemas.microsoft.com/office/drawing/2014/chart" uri="{C3380CC4-5D6E-409C-BE32-E72D297353CC}">
              <c16:uniqueId val="{00000001-4201-114F-8D1E-A58D954A66D4}"/>
            </c:ext>
          </c:extLst>
        </c:ser>
        <c:ser>
          <c:idx val="2"/>
          <c:order val="2"/>
          <c:tx>
            <c:strRef>
              <c:f>Sheet1!$A$4</c:f>
              <c:strCache>
                <c:ptCount val="1"/>
                <c:pt idx="0">
                  <c:v>OST</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4201-114F-8D1E-A58D954A66D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Extremely/very</c:v>
                </c:pt>
              </c:strCache>
            </c:strRef>
          </c:cat>
          <c:val>
            <c:numRef>
              <c:f>Sheet1!$B$4</c:f>
              <c:numCache>
                <c:formatCode>0%</c:formatCode>
                <c:ptCount val="1"/>
                <c:pt idx="0">
                  <c:v>0.74</c:v>
                </c:pt>
              </c:numCache>
            </c:numRef>
          </c:val>
          <c:extLst>
            <c:ext xmlns:c16="http://schemas.microsoft.com/office/drawing/2014/chart" uri="{C3380CC4-5D6E-409C-BE32-E72D297353CC}">
              <c16:uniqueId val="{00000003-4201-114F-8D1E-A58D954A66D4}"/>
            </c:ext>
          </c:extLst>
        </c:ser>
        <c:ser>
          <c:idx val="3"/>
          <c:order val="3"/>
          <c:tx>
            <c:strRef>
              <c:f>Sheet1!$A$5</c:f>
              <c:strCache>
                <c:ptCount val="1"/>
                <c:pt idx="0">
                  <c:v>Sep-21</c:v>
                </c:pt>
              </c:strCache>
            </c:strRef>
          </c:tx>
          <c:spPr>
            <a:solidFill>
              <a:srgbClr val="6CAB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Extremely/very</c:v>
                </c:pt>
              </c:strCache>
            </c:strRef>
          </c:cat>
          <c:val>
            <c:numRef>
              <c:f>Sheet1!$B$5</c:f>
              <c:numCache>
                <c:formatCode>0%</c:formatCode>
                <c:ptCount val="1"/>
                <c:pt idx="0">
                  <c:v>0.8</c:v>
                </c:pt>
              </c:numCache>
            </c:numRef>
          </c:val>
          <c:extLst>
            <c:ext xmlns:c16="http://schemas.microsoft.com/office/drawing/2014/chart" uri="{C3380CC4-5D6E-409C-BE32-E72D297353CC}">
              <c16:uniqueId val="{00000004-4201-114F-8D1E-A58D954A66D4}"/>
            </c:ext>
          </c:extLst>
        </c:ser>
        <c:ser>
          <c:idx val="4"/>
          <c:order val="4"/>
          <c:tx>
            <c:strRef>
              <c:f>Sheet1!$A$6</c:f>
              <c:strCache>
                <c:ptCount val="1"/>
                <c:pt idx="0">
                  <c:v>May-22</c:v>
                </c:pt>
              </c:strCache>
            </c:strRef>
          </c:tx>
          <c:spPr>
            <a:solidFill>
              <a:srgbClr val="114470"/>
            </a:solidFill>
            <a:ln>
              <a:noFill/>
            </a:ln>
            <a:effectLst/>
          </c:spPr>
          <c:invertIfNegative val="0"/>
          <c:dLbls>
            <c:dLbl>
              <c:idx val="0"/>
              <c:layout>
                <c:manualLayout>
                  <c:x val="0"/>
                  <c:y val="9.963269774572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95-4E83-A7B2-6FB084CFB618}"/>
                </c:ext>
              </c:extLst>
            </c:dLbl>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Extremely/very</c:v>
                </c:pt>
              </c:strCache>
            </c:strRef>
          </c:cat>
          <c:val>
            <c:numRef>
              <c:f>Sheet1!$B$6</c:f>
              <c:numCache>
                <c:formatCode>0%</c:formatCode>
                <c:ptCount val="1"/>
                <c:pt idx="0">
                  <c:v>0.75</c:v>
                </c:pt>
              </c:numCache>
            </c:numRef>
          </c:val>
          <c:extLst>
            <c:ext xmlns:c16="http://schemas.microsoft.com/office/drawing/2014/chart" uri="{C3380CC4-5D6E-409C-BE32-E72D297353CC}">
              <c16:uniqueId val="{00000001-D095-4E83-A7B2-6FB084CFB618}"/>
            </c:ext>
          </c:extLst>
        </c:ser>
        <c:dLbls>
          <c:showLegendKey val="0"/>
          <c:showVal val="1"/>
          <c:showCatName val="0"/>
          <c:showSerName val="0"/>
          <c:showPercent val="0"/>
          <c:showBubbleSize val="0"/>
        </c:dLbls>
        <c:gapWidth val="150"/>
        <c:overlap val="-25"/>
        <c:axId val="1564665840"/>
        <c:axId val="1557536864"/>
      </c:barChart>
      <c:catAx>
        <c:axId val="1564665840"/>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57536864"/>
        <c:crosses val="autoZero"/>
        <c:auto val="0"/>
        <c:lblAlgn val="ctr"/>
        <c:lblOffset val="100"/>
        <c:noMultiLvlLbl val="0"/>
      </c:catAx>
      <c:valAx>
        <c:axId val="1557536864"/>
        <c:scaling>
          <c:orientation val="minMax"/>
          <c:min val="0"/>
        </c:scaling>
        <c:delete val="1"/>
        <c:axPos val="l"/>
        <c:numFmt formatCode="0%" sourceLinked="1"/>
        <c:majorTickMark val="out"/>
        <c:minorTickMark val="none"/>
        <c:tickLblPos val="nextTo"/>
        <c:crossAx val="156466584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1" dirty="0">
                <a:solidFill>
                  <a:srgbClr val="157BC0"/>
                </a:solidFill>
                <a:effectLst/>
              </a:rPr>
              <a:t>Believe Child is At/Above Grade Level​</a:t>
            </a:r>
          </a:p>
        </c:rich>
      </c:tx>
      <c:layout>
        <c:manualLayout>
          <c:xMode val="edge"/>
          <c:yMode val="edge"/>
          <c:x val="0.2383490313344093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0858722395041208E-2"/>
          <c:y val="0.29000872747099843"/>
          <c:w val="0.95828255520991756"/>
          <c:h val="0.54285105915720455"/>
        </c:manualLayout>
      </c:layout>
      <c:barChart>
        <c:barDir val="col"/>
        <c:grouping val="stacked"/>
        <c:varyColors val="0"/>
        <c:ser>
          <c:idx val="0"/>
          <c:order val="0"/>
          <c:tx>
            <c:strRef>
              <c:f>Sheet1!$B$1</c:f>
              <c:strCache>
                <c:ptCount val="1"/>
                <c:pt idx="0">
                  <c:v>At grade level</c:v>
                </c:pt>
              </c:strCache>
            </c:strRef>
          </c:tx>
          <c:spPr>
            <a:solidFill>
              <a:schemeClr val="accent3"/>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F8DD-174E-B15B-8C305F837535}"/>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F8DD-174E-B15B-8C305F837535}"/>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F8DD-174E-B15B-8C305F837535}"/>
              </c:ext>
            </c:extLst>
          </c:dPt>
          <c:dPt>
            <c:idx val="3"/>
            <c:invertIfNegative val="0"/>
            <c:bubble3D val="0"/>
            <c:spPr>
              <a:solidFill>
                <a:srgbClr val="6CABE4"/>
              </a:solidFill>
              <a:ln>
                <a:noFill/>
              </a:ln>
              <a:effectLst/>
            </c:spPr>
            <c:extLst>
              <c:ext xmlns:c16="http://schemas.microsoft.com/office/drawing/2014/chart" uri="{C3380CC4-5D6E-409C-BE32-E72D297353CC}">
                <c16:uniqueId val="{00000007-F8DD-174E-B15B-8C305F837535}"/>
              </c:ext>
            </c:extLst>
          </c:dPt>
          <c:dPt>
            <c:idx val="4"/>
            <c:invertIfNegative val="0"/>
            <c:bubble3D val="0"/>
            <c:spPr>
              <a:solidFill>
                <a:srgbClr val="167BBF"/>
              </a:solidFill>
              <a:ln>
                <a:noFill/>
              </a:ln>
              <a:effectLst/>
            </c:spPr>
            <c:extLst>
              <c:ext xmlns:c16="http://schemas.microsoft.com/office/drawing/2014/chart" uri="{C3380CC4-5D6E-409C-BE32-E72D297353CC}">
                <c16:uniqueId val="{00000023-6CFD-4FEE-A010-49908616E6E1}"/>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B-F8DD-174E-B15B-8C305F837535}"/>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D-F8DD-174E-B15B-8C305F837535}"/>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F-F8DD-174E-B15B-8C305F837535}"/>
              </c:ext>
            </c:extLst>
          </c:dPt>
          <c:dPt>
            <c:idx val="9"/>
            <c:invertIfNegative val="0"/>
            <c:bubble3D val="0"/>
            <c:spPr>
              <a:solidFill>
                <a:srgbClr val="6CABE4"/>
              </a:solidFill>
              <a:ln>
                <a:noFill/>
              </a:ln>
              <a:effectLst/>
            </c:spPr>
            <c:extLst>
              <c:ext xmlns:c16="http://schemas.microsoft.com/office/drawing/2014/chart" uri="{C3380CC4-5D6E-409C-BE32-E72D297353CC}">
                <c16:uniqueId val="{00000011-7CDC-414D-8E7C-47E5CA9090D2}"/>
              </c:ext>
            </c:extLst>
          </c:dPt>
          <c:dPt>
            <c:idx val="10"/>
            <c:invertIfNegative val="0"/>
            <c:bubble3D val="0"/>
            <c:spPr>
              <a:solidFill>
                <a:srgbClr val="167BBF"/>
              </a:solidFill>
              <a:ln>
                <a:noFill/>
              </a:ln>
              <a:effectLst/>
            </c:spPr>
            <c:extLst>
              <c:ext xmlns:c16="http://schemas.microsoft.com/office/drawing/2014/chart" uri="{C3380CC4-5D6E-409C-BE32-E72D297353CC}">
                <c16:uniqueId val="{00000024-6CFD-4FEE-A010-49908616E6E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2019</c:v>
                </c:pt>
                <c:pt idx="1">
                  <c:v>2020</c:v>
                </c:pt>
                <c:pt idx="2">
                  <c:v>Feb 
2021</c:v>
                </c:pt>
                <c:pt idx="3">
                  <c:v>Sept 
2021</c:v>
                </c:pt>
                <c:pt idx="4">
                  <c:v>May 
2022</c:v>
                </c:pt>
                <c:pt idx="6">
                  <c:v>2019</c:v>
                </c:pt>
                <c:pt idx="7">
                  <c:v>2020</c:v>
                </c:pt>
                <c:pt idx="8">
                  <c:v>Feb 
2021</c:v>
                </c:pt>
                <c:pt idx="9">
                  <c:v>Sept 
2021</c:v>
                </c:pt>
                <c:pt idx="10">
                  <c:v>May 
2022</c:v>
                </c:pt>
              </c:strCache>
            </c:strRef>
          </c:cat>
          <c:val>
            <c:numRef>
              <c:f>Sheet1!$B$2:$B$12</c:f>
              <c:numCache>
                <c:formatCode>0%</c:formatCode>
                <c:ptCount val="11"/>
                <c:pt idx="0">
                  <c:v>0.44</c:v>
                </c:pt>
                <c:pt idx="1">
                  <c:v>0.46</c:v>
                </c:pt>
                <c:pt idx="2">
                  <c:v>0.48</c:v>
                </c:pt>
                <c:pt idx="3">
                  <c:v>0.5</c:v>
                </c:pt>
                <c:pt idx="4">
                  <c:v>0.5</c:v>
                </c:pt>
                <c:pt idx="6">
                  <c:v>0.36</c:v>
                </c:pt>
                <c:pt idx="7">
                  <c:v>0.44000000000000006</c:v>
                </c:pt>
                <c:pt idx="8">
                  <c:v>0.42</c:v>
                </c:pt>
                <c:pt idx="9">
                  <c:v>0.43</c:v>
                </c:pt>
                <c:pt idx="10">
                  <c:v>0.44</c:v>
                </c:pt>
              </c:numCache>
            </c:numRef>
          </c:val>
          <c:extLst>
            <c:ext xmlns:c16="http://schemas.microsoft.com/office/drawing/2014/chart" uri="{C3380CC4-5D6E-409C-BE32-E72D297353CC}">
              <c16:uniqueId val="{00000010-F8DD-174E-B15B-8C305F837535}"/>
            </c:ext>
          </c:extLst>
        </c:ser>
        <c:ser>
          <c:idx val="1"/>
          <c:order val="1"/>
          <c:tx>
            <c:strRef>
              <c:f>Sheet1!$C$1</c:f>
              <c:strCache>
                <c:ptCount val="1"/>
                <c:pt idx="0">
                  <c:v>Above grade level</c:v>
                </c:pt>
              </c:strCache>
            </c:strRef>
          </c:tx>
          <c:spPr>
            <a:solidFill>
              <a:schemeClr val="accent2">
                <a:lumMod val="60000"/>
                <a:lumOff val="4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12-F8DD-174E-B15B-8C305F83753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14-F8DD-174E-B15B-8C305F837535}"/>
              </c:ext>
            </c:extLst>
          </c:dPt>
          <c:dPt>
            <c:idx val="2"/>
            <c:invertIfNegative val="0"/>
            <c:bubble3D val="0"/>
            <c:spPr>
              <a:solidFill>
                <a:schemeClr val="accent1"/>
              </a:solidFill>
              <a:ln>
                <a:noFill/>
              </a:ln>
              <a:effectLst/>
            </c:spPr>
            <c:extLst>
              <c:ext xmlns:c16="http://schemas.microsoft.com/office/drawing/2014/chart" uri="{C3380CC4-5D6E-409C-BE32-E72D297353CC}">
                <c16:uniqueId val="{00000016-F8DD-174E-B15B-8C305F837535}"/>
              </c:ext>
            </c:extLst>
          </c:dPt>
          <c:dPt>
            <c:idx val="3"/>
            <c:invertIfNegative val="0"/>
            <c:bubble3D val="0"/>
            <c:spPr>
              <a:solidFill>
                <a:srgbClr val="167BBF"/>
              </a:solidFill>
              <a:ln>
                <a:noFill/>
              </a:ln>
              <a:effectLst/>
            </c:spPr>
            <c:extLst>
              <c:ext xmlns:c16="http://schemas.microsoft.com/office/drawing/2014/chart" uri="{C3380CC4-5D6E-409C-BE32-E72D297353CC}">
                <c16:uniqueId val="{00000018-F8DD-174E-B15B-8C305F837535}"/>
              </c:ext>
            </c:extLst>
          </c:dPt>
          <c:dPt>
            <c:idx val="4"/>
            <c:invertIfNegative val="0"/>
            <c:bubble3D val="0"/>
            <c:spPr>
              <a:solidFill>
                <a:srgbClr val="114470"/>
              </a:solidFill>
              <a:ln>
                <a:noFill/>
              </a:ln>
              <a:effectLst/>
            </c:spPr>
            <c:extLst>
              <c:ext xmlns:c16="http://schemas.microsoft.com/office/drawing/2014/chart" uri="{C3380CC4-5D6E-409C-BE32-E72D297353CC}">
                <c16:uniqueId val="{00000021-6CFD-4FEE-A010-49908616E6E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1C-F8DD-174E-B15B-8C305F837535}"/>
              </c:ext>
            </c:extLst>
          </c:dPt>
          <c:dPt>
            <c:idx val="7"/>
            <c:invertIfNegative val="0"/>
            <c:bubble3D val="0"/>
            <c:spPr>
              <a:solidFill>
                <a:schemeClr val="accent1"/>
              </a:solidFill>
              <a:ln>
                <a:noFill/>
              </a:ln>
              <a:effectLst/>
            </c:spPr>
            <c:extLst>
              <c:ext xmlns:c16="http://schemas.microsoft.com/office/drawing/2014/chart" uri="{C3380CC4-5D6E-409C-BE32-E72D297353CC}">
                <c16:uniqueId val="{0000001E-F8DD-174E-B15B-8C305F837535}"/>
              </c:ext>
            </c:extLst>
          </c:dPt>
          <c:dPt>
            <c:idx val="8"/>
            <c:invertIfNegative val="0"/>
            <c:bubble3D val="0"/>
            <c:spPr>
              <a:solidFill>
                <a:schemeClr val="accent1"/>
              </a:solidFill>
              <a:ln>
                <a:noFill/>
              </a:ln>
              <a:effectLst/>
            </c:spPr>
            <c:extLst>
              <c:ext xmlns:c16="http://schemas.microsoft.com/office/drawing/2014/chart" uri="{C3380CC4-5D6E-409C-BE32-E72D297353CC}">
                <c16:uniqueId val="{00000020-F8DD-174E-B15B-8C305F837535}"/>
              </c:ext>
            </c:extLst>
          </c:dPt>
          <c:dPt>
            <c:idx val="9"/>
            <c:invertIfNegative val="0"/>
            <c:bubble3D val="0"/>
            <c:spPr>
              <a:solidFill>
                <a:srgbClr val="167BBF"/>
              </a:solidFill>
              <a:ln>
                <a:noFill/>
              </a:ln>
              <a:effectLst/>
            </c:spPr>
            <c:extLst>
              <c:ext xmlns:c16="http://schemas.microsoft.com/office/drawing/2014/chart" uri="{C3380CC4-5D6E-409C-BE32-E72D297353CC}">
                <c16:uniqueId val="{00000025-7CDC-414D-8E7C-47E5CA9090D2}"/>
              </c:ext>
            </c:extLst>
          </c:dPt>
          <c:dPt>
            <c:idx val="10"/>
            <c:invertIfNegative val="0"/>
            <c:bubble3D val="0"/>
            <c:spPr>
              <a:solidFill>
                <a:srgbClr val="114470"/>
              </a:solidFill>
              <a:ln>
                <a:noFill/>
              </a:ln>
              <a:effectLst/>
            </c:spPr>
            <c:extLst>
              <c:ext xmlns:c16="http://schemas.microsoft.com/office/drawing/2014/chart" uri="{C3380CC4-5D6E-409C-BE32-E72D297353CC}">
                <c16:uniqueId val="{00000022-6CFD-4FEE-A010-49908616E6E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2019</c:v>
                </c:pt>
                <c:pt idx="1">
                  <c:v>2020</c:v>
                </c:pt>
                <c:pt idx="2">
                  <c:v>Feb 
2021</c:v>
                </c:pt>
                <c:pt idx="3">
                  <c:v>Sept 
2021</c:v>
                </c:pt>
                <c:pt idx="4">
                  <c:v>May 
2022</c:v>
                </c:pt>
                <c:pt idx="6">
                  <c:v>2019</c:v>
                </c:pt>
                <c:pt idx="7">
                  <c:v>2020</c:v>
                </c:pt>
                <c:pt idx="8">
                  <c:v>Feb 
2021</c:v>
                </c:pt>
                <c:pt idx="9">
                  <c:v>Sept 
2021</c:v>
                </c:pt>
                <c:pt idx="10">
                  <c:v>May 
2022</c:v>
                </c:pt>
              </c:strCache>
            </c:strRef>
          </c:cat>
          <c:val>
            <c:numRef>
              <c:f>Sheet1!$C$2:$C$12</c:f>
              <c:numCache>
                <c:formatCode>0%</c:formatCode>
                <c:ptCount val="11"/>
                <c:pt idx="0">
                  <c:v>0.47</c:v>
                </c:pt>
                <c:pt idx="1">
                  <c:v>0.46</c:v>
                </c:pt>
                <c:pt idx="2">
                  <c:v>0.39</c:v>
                </c:pt>
                <c:pt idx="3">
                  <c:v>0.42</c:v>
                </c:pt>
                <c:pt idx="4">
                  <c:v>0.42</c:v>
                </c:pt>
                <c:pt idx="6">
                  <c:v>0.56000000000000005</c:v>
                </c:pt>
                <c:pt idx="7">
                  <c:v>0.49</c:v>
                </c:pt>
                <c:pt idx="8">
                  <c:v>0.45</c:v>
                </c:pt>
                <c:pt idx="9">
                  <c:v>0.49</c:v>
                </c:pt>
                <c:pt idx="10">
                  <c:v>0.49</c:v>
                </c:pt>
              </c:numCache>
            </c:numRef>
          </c:val>
          <c:extLst>
            <c:ext xmlns:c16="http://schemas.microsoft.com/office/drawing/2014/chart" uri="{C3380CC4-5D6E-409C-BE32-E72D297353CC}">
              <c16:uniqueId val="{00000021-F8DD-174E-B15B-8C305F837535}"/>
            </c:ext>
          </c:extLst>
        </c:ser>
        <c:ser>
          <c:idx val="2"/>
          <c:order val="2"/>
          <c:tx>
            <c:strRef>
              <c:f>Sheet1!$D$1</c:f>
              <c:strCache>
                <c:ptCount val="1"/>
                <c:pt idx="0">
                  <c:v>Total</c:v>
                </c:pt>
              </c:strCache>
            </c:strRef>
          </c:tx>
          <c:spPr>
            <a:noFill/>
            <a:ln>
              <a:noFill/>
            </a:ln>
            <a:effectLst/>
          </c:spPr>
          <c:invertIfNegative val="0"/>
          <c:dLbls>
            <c:dLbl>
              <c:idx val="9"/>
              <c:tx>
                <c:rich>
                  <a:bodyPr/>
                  <a:lstStyle/>
                  <a:p>
                    <a:r>
                      <a:rPr lang="en-US"/>
                      <a:t>92%</a:t>
                    </a:r>
                    <a:endParaRPr lang="en-US"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7CDC-414D-8E7C-47E5CA9090D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2019</c:v>
                </c:pt>
                <c:pt idx="1">
                  <c:v>2020</c:v>
                </c:pt>
                <c:pt idx="2">
                  <c:v>Feb 
2021</c:v>
                </c:pt>
                <c:pt idx="3">
                  <c:v>Sept 
2021</c:v>
                </c:pt>
                <c:pt idx="4">
                  <c:v>May 
2022</c:v>
                </c:pt>
                <c:pt idx="6">
                  <c:v>2019</c:v>
                </c:pt>
                <c:pt idx="7">
                  <c:v>2020</c:v>
                </c:pt>
                <c:pt idx="8">
                  <c:v>Feb 
2021</c:v>
                </c:pt>
                <c:pt idx="9">
                  <c:v>Sept 
2021</c:v>
                </c:pt>
                <c:pt idx="10">
                  <c:v>May 
2022</c:v>
                </c:pt>
              </c:strCache>
            </c:strRef>
          </c:cat>
          <c:val>
            <c:numRef>
              <c:f>Sheet1!$D$2:$D$12</c:f>
              <c:numCache>
                <c:formatCode>0%</c:formatCode>
                <c:ptCount val="11"/>
                <c:pt idx="0">
                  <c:v>0.91</c:v>
                </c:pt>
                <c:pt idx="1">
                  <c:v>0.92</c:v>
                </c:pt>
                <c:pt idx="2">
                  <c:v>0.87</c:v>
                </c:pt>
                <c:pt idx="3">
                  <c:v>0.92</c:v>
                </c:pt>
                <c:pt idx="4">
                  <c:v>0.92</c:v>
                </c:pt>
                <c:pt idx="6">
                  <c:v>0.92</c:v>
                </c:pt>
                <c:pt idx="7">
                  <c:v>0.93</c:v>
                </c:pt>
                <c:pt idx="8">
                  <c:v>0.87</c:v>
                </c:pt>
                <c:pt idx="9">
                  <c:v>0.91</c:v>
                </c:pt>
                <c:pt idx="10">
                  <c:v>0.93</c:v>
                </c:pt>
              </c:numCache>
            </c:numRef>
          </c:val>
          <c:extLst>
            <c:ext xmlns:c16="http://schemas.microsoft.com/office/drawing/2014/chart" uri="{C3380CC4-5D6E-409C-BE32-E72D297353CC}">
              <c16:uniqueId val="{00000022-F8DD-174E-B15B-8C305F837535}"/>
            </c:ext>
          </c:extLst>
        </c:ser>
        <c:dLbls>
          <c:showLegendKey val="0"/>
          <c:showVal val="1"/>
          <c:showCatName val="0"/>
          <c:showSerName val="0"/>
          <c:showPercent val="0"/>
          <c:showBubbleSize val="0"/>
        </c:dLbls>
        <c:gapWidth val="80"/>
        <c:overlap val="100"/>
        <c:axId val="799901424"/>
        <c:axId val="525058464"/>
      </c:barChart>
      <c:catAx>
        <c:axId val="79990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1" i="0" u="none" strike="noStrike" kern="1200" baseline="0">
                <a:solidFill>
                  <a:srgbClr val="0F4470"/>
                </a:solidFill>
                <a:latin typeface="+mn-lt"/>
                <a:ea typeface="+mn-ea"/>
                <a:cs typeface="+mn-cs"/>
              </a:defRPr>
            </a:pPr>
            <a:endParaRPr lang="en-US"/>
          </a:p>
        </c:txPr>
        <c:crossAx val="525058464"/>
        <c:crosses val="autoZero"/>
        <c:auto val="1"/>
        <c:lblAlgn val="ctr"/>
        <c:lblOffset val="100"/>
        <c:noMultiLvlLbl val="0"/>
      </c:catAx>
      <c:valAx>
        <c:axId val="525058464"/>
        <c:scaling>
          <c:orientation val="minMax"/>
          <c:max val="1.1000000000000001"/>
          <c:min val="0"/>
        </c:scaling>
        <c:delete val="1"/>
        <c:axPos val="l"/>
        <c:numFmt formatCode="0%" sourceLinked="1"/>
        <c:majorTickMark val="out"/>
        <c:minorTickMark val="none"/>
        <c:tickLblPos val="nextTo"/>
        <c:crossAx val="79990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584429625023587E-2"/>
          <c:y val="0.27056540860034917"/>
          <c:w val="0.93746028313883123"/>
          <c:h val="0.60685575199784181"/>
        </c:manualLayout>
      </c:layout>
      <c:barChart>
        <c:barDir val="col"/>
        <c:grouping val="clustered"/>
        <c:varyColors val="0"/>
        <c:ser>
          <c:idx val="0"/>
          <c:order val="0"/>
          <c:tx>
            <c:strRef>
              <c:f>Sheet1!$B$1</c:f>
              <c:strCache>
                <c:ptCount val="1"/>
                <c:pt idx="0">
                  <c:v>2019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Extremely/very confident</c:v>
                </c:pt>
              </c:strCache>
            </c:strRef>
          </c:cat>
          <c:val>
            <c:numRef>
              <c:f>Sheet1!$B$2</c:f>
              <c:numCache>
                <c:formatCode>0%</c:formatCode>
                <c:ptCount val="1"/>
                <c:pt idx="0">
                  <c:v>0.82</c:v>
                </c:pt>
              </c:numCache>
            </c:numRef>
          </c:val>
          <c:extLst>
            <c:ext xmlns:c16="http://schemas.microsoft.com/office/drawing/2014/chart" uri="{C3380CC4-5D6E-409C-BE32-E72D297353CC}">
              <c16:uniqueId val="{00000000-5898-7846-B270-6447C7C8E646}"/>
            </c:ext>
          </c:extLst>
        </c:ser>
        <c:ser>
          <c:idx val="1"/>
          <c:order val="1"/>
          <c:tx>
            <c:strRef>
              <c:f>Sheet1!$C$1</c:f>
              <c:strCache>
                <c:ptCount val="1"/>
                <c:pt idx="0">
                  <c:v>2020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Extremely/very confident</c:v>
                </c:pt>
              </c:strCache>
            </c:strRef>
          </c:cat>
          <c:val>
            <c:numRef>
              <c:f>Sheet1!$C$2</c:f>
              <c:numCache>
                <c:formatCode>0%</c:formatCode>
                <c:ptCount val="1"/>
                <c:pt idx="0">
                  <c:v>0.82</c:v>
                </c:pt>
              </c:numCache>
            </c:numRef>
          </c:val>
          <c:extLst>
            <c:ext xmlns:c16="http://schemas.microsoft.com/office/drawing/2014/chart" uri="{C3380CC4-5D6E-409C-BE32-E72D297353CC}">
              <c16:uniqueId val="{00000001-5898-7846-B270-6447C7C8E646}"/>
            </c:ext>
          </c:extLst>
        </c:ser>
        <c:ser>
          <c:idx val="2"/>
          <c:order val="2"/>
          <c:tx>
            <c:strRef>
              <c:f>Sheet1!$D$1</c:f>
              <c:strCache>
                <c:ptCount val="1"/>
                <c:pt idx="0">
                  <c:v>OST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Extremely/very confident</c:v>
                </c:pt>
              </c:strCache>
            </c:strRef>
          </c:cat>
          <c:val>
            <c:numRef>
              <c:f>Sheet1!$D$2</c:f>
              <c:numCache>
                <c:formatCode>0%</c:formatCode>
                <c:ptCount val="1"/>
                <c:pt idx="0">
                  <c:v>0.81</c:v>
                </c:pt>
              </c:numCache>
            </c:numRef>
          </c:val>
          <c:extLst>
            <c:ext xmlns:c16="http://schemas.microsoft.com/office/drawing/2014/chart" uri="{C3380CC4-5D6E-409C-BE32-E72D297353CC}">
              <c16:uniqueId val="{00000002-5898-7846-B270-6447C7C8E646}"/>
            </c:ext>
          </c:extLst>
        </c:ser>
        <c:ser>
          <c:idx val="3"/>
          <c:order val="3"/>
          <c:tx>
            <c:strRef>
              <c:f>Sheet1!$E$1</c:f>
              <c:strCache>
                <c:ptCount val="1"/>
                <c:pt idx="0">
                  <c:v>Sep-21</c:v>
                </c:pt>
              </c:strCache>
            </c:strRef>
          </c:tx>
          <c:spPr>
            <a:solidFill>
              <a:srgbClr val="6CAB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Extremely/very confident</c:v>
                </c:pt>
              </c:strCache>
            </c:strRef>
          </c:cat>
          <c:val>
            <c:numRef>
              <c:f>Sheet1!$E$2</c:f>
              <c:numCache>
                <c:formatCode>0%</c:formatCode>
                <c:ptCount val="1"/>
                <c:pt idx="0">
                  <c:v>0.87</c:v>
                </c:pt>
              </c:numCache>
            </c:numRef>
          </c:val>
          <c:extLst>
            <c:ext xmlns:c16="http://schemas.microsoft.com/office/drawing/2014/chart" uri="{C3380CC4-5D6E-409C-BE32-E72D297353CC}">
              <c16:uniqueId val="{00000003-5898-7846-B270-6447C7C8E646}"/>
            </c:ext>
          </c:extLst>
        </c:ser>
        <c:ser>
          <c:idx val="4"/>
          <c:order val="4"/>
          <c:tx>
            <c:strRef>
              <c:f>Sheet1!$F$1</c:f>
              <c:strCache>
                <c:ptCount val="1"/>
                <c:pt idx="0">
                  <c:v>22-May</c:v>
                </c:pt>
              </c:strCache>
            </c:strRef>
          </c:tx>
          <c:spPr>
            <a:solidFill>
              <a:srgbClr val="114470"/>
            </a:solidFill>
            <a:ln>
              <a:noFill/>
            </a:ln>
            <a:effectLst/>
          </c:spPr>
          <c:invertIfNegative val="0"/>
          <c:dLbls>
            <c:dLbl>
              <c:idx val="0"/>
              <c:layout>
                <c:manualLayout>
                  <c:x val="1.9995997651492225E-3"/>
                  <c:y val="9.51038372900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2E-4F0A-B32B-868B671F7A1A}"/>
                </c:ext>
              </c:extLst>
            </c:dLbl>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Extremely/very confident</c:v>
                </c:pt>
              </c:strCache>
            </c:strRef>
          </c:cat>
          <c:val>
            <c:numRef>
              <c:f>Sheet1!$F$2</c:f>
              <c:numCache>
                <c:formatCode>0%</c:formatCode>
                <c:ptCount val="1"/>
                <c:pt idx="0">
                  <c:v>0.86</c:v>
                </c:pt>
              </c:numCache>
            </c:numRef>
          </c:val>
          <c:extLst>
            <c:ext xmlns:c16="http://schemas.microsoft.com/office/drawing/2014/chart" uri="{C3380CC4-5D6E-409C-BE32-E72D297353CC}">
              <c16:uniqueId val="{00000001-972E-4F0A-B32B-868B671F7A1A}"/>
            </c:ext>
          </c:extLst>
        </c:ser>
        <c:dLbls>
          <c:showLegendKey val="0"/>
          <c:showVal val="1"/>
          <c:showCatName val="0"/>
          <c:showSerName val="0"/>
          <c:showPercent val="0"/>
          <c:showBubbleSize val="0"/>
        </c:dLbls>
        <c:gapWidth val="150"/>
        <c:overlap val="-25"/>
        <c:axId val="1564665840"/>
        <c:axId val="1557536864"/>
      </c:barChart>
      <c:catAx>
        <c:axId val="1564665840"/>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57536864"/>
        <c:crosses val="autoZero"/>
        <c:auto val="0"/>
        <c:lblAlgn val="ctr"/>
        <c:lblOffset val="100"/>
        <c:noMultiLvlLbl val="0"/>
      </c:catAx>
      <c:valAx>
        <c:axId val="1557536864"/>
        <c:scaling>
          <c:orientation val="minMax"/>
          <c:min val="0"/>
        </c:scaling>
        <c:delete val="1"/>
        <c:axPos val="l"/>
        <c:numFmt formatCode="0%" sourceLinked="1"/>
        <c:majorTickMark val="out"/>
        <c:minorTickMark val="none"/>
        <c:tickLblPos val="nextTo"/>
        <c:crossAx val="156466584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16512274201015"/>
          <c:y val="7.7712057765330425E-2"/>
          <c:w val="0.71354729555864338"/>
          <c:h val="0.84199434074238699"/>
        </c:manualLayout>
      </c:layout>
      <c:barChart>
        <c:barDir val="bar"/>
        <c:grouping val="stacked"/>
        <c:varyColors val="0"/>
        <c:ser>
          <c:idx val="0"/>
          <c:order val="0"/>
          <c:tx>
            <c:strRef>
              <c:f>Sheet1!$B$1</c:f>
              <c:strCache>
                <c:ptCount val="1"/>
                <c:pt idx="0">
                  <c:v>Strongly/somewhat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It will be essential for families and teachers to work closely together to help overcome the pandemic’s impact on learning </c:v>
                </c:pt>
                <c:pt idx="1">
                  <c:v>Teachers and schools engaging with families is essential to helping students succeed </c:v>
                </c:pt>
                <c:pt idx="2">
                  <c:v>It will be essential for families and teachers to trust each other to help overcome the pandemic’s impact on learning </c:v>
                </c:pt>
                <c:pt idx="3">
                  <c:v>All teachers, staff, and school leadership have a role to play when it comes to family engagement</c:v>
                </c:pt>
                <c:pt idx="4">
                  <c:v>Principals should make family engagement a top priority for their schools </c:v>
                </c:pt>
              </c:strCache>
            </c:strRef>
          </c:cat>
          <c:val>
            <c:numRef>
              <c:f>Sheet1!$B$2:$B$7</c:f>
              <c:numCache>
                <c:formatCode>0%</c:formatCode>
                <c:ptCount val="6"/>
                <c:pt idx="0">
                  <c:v>0.88760900000000009</c:v>
                </c:pt>
                <c:pt idx="1">
                  <c:v>0.88329099999999994</c:v>
                </c:pt>
                <c:pt idx="2">
                  <c:v>0.83513700000000002</c:v>
                </c:pt>
                <c:pt idx="3">
                  <c:v>0.81005199999999999</c:v>
                </c:pt>
                <c:pt idx="4">
                  <c:v>0.76677300000000004</c:v>
                </c:pt>
              </c:numCache>
            </c:numRef>
          </c:val>
          <c:extLst>
            <c:ext xmlns:c16="http://schemas.microsoft.com/office/drawing/2014/chart" uri="{C3380CC4-5D6E-409C-BE32-E72D297353CC}">
              <c16:uniqueId val="{00000001-9EA5-AB47-A8E6-990FF29C4768}"/>
            </c:ext>
          </c:extLst>
        </c:ser>
        <c:dLbls>
          <c:showLegendKey val="0"/>
          <c:showVal val="0"/>
          <c:showCatName val="0"/>
          <c:showSerName val="0"/>
          <c:showPercent val="0"/>
          <c:showBubbleSize val="0"/>
        </c:dLbls>
        <c:gapWidth val="120"/>
        <c:overlap val="100"/>
        <c:axId val="415379056"/>
        <c:axId val="415382992"/>
      </c:barChart>
      <c:catAx>
        <c:axId val="415379056"/>
        <c:scaling>
          <c:orientation val="maxMin"/>
        </c:scaling>
        <c:delete val="1"/>
        <c:axPos val="l"/>
        <c:numFmt formatCode="General" sourceLinked="1"/>
        <c:majorTickMark val="none"/>
        <c:minorTickMark val="none"/>
        <c:tickLblPos val="nextTo"/>
        <c:crossAx val="415382992"/>
        <c:crosses val="autoZero"/>
        <c:auto val="1"/>
        <c:lblAlgn val="ctr"/>
        <c:lblOffset val="100"/>
        <c:noMultiLvlLbl val="0"/>
      </c:catAx>
      <c:valAx>
        <c:axId val="415382992"/>
        <c:scaling>
          <c:orientation val="minMax"/>
          <c:max val="1"/>
          <c:min val="0"/>
        </c:scaling>
        <c:delete val="1"/>
        <c:axPos val="t"/>
        <c:numFmt formatCode="0%" sourceLinked="1"/>
        <c:majorTickMark val="out"/>
        <c:minorTickMark val="none"/>
        <c:tickLblPos val="nextTo"/>
        <c:crossAx val="415379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3631920507928E-4"/>
          <c:y val="7.7712057765330425E-2"/>
          <c:w val="0.9702920186116144"/>
          <c:h val="0.62569917765787175"/>
        </c:manualLayout>
      </c:layout>
      <c:lineChart>
        <c:grouping val="standard"/>
        <c:varyColors val="0"/>
        <c:ser>
          <c:idx val="1"/>
          <c:order val="0"/>
          <c:tx>
            <c:strRef>
              <c:f>Sheet1!$B$1</c:f>
              <c:strCache>
                <c:ptCount val="1"/>
                <c:pt idx="0">
                  <c:v>Yes</c:v>
                </c:pt>
              </c:strCache>
            </c:strRef>
          </c:tx>
          <c:spPr>
            <a:ln w="28575" cap="rnd">
              <a:solidFill>
                <a:schemeClr val="accent1"/>
              </a:solidFill>
              <a:round/>
            </a:ln>
            <a:effectLst/>
          </c:spPr>
          <c:marker>
            <c:symbol val="none"/>
          </c:marker>
          <c:dLbls>
            <c:dLbl>
              <c:idx val="0"/>
              <c:layout>
                <c:manualLayout>
                  <c:x val="-2.9658694396224056E-2"/>
                  <c:y val="-8.3752877989839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EB-EA49-B1C3-B1D22131EE95}"/>
                </c:ext>
              </c:extLst>
            </c:dLbl>
            <c:dLbl>
              <c:idx val="9"/>
              <c:layout>
                <c:manualLayout>
                  <c:x val="-2.4254909551279145E-2"/>
                  <c:y val="-4.280580393752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EB-EA49-B1C3-B1D22131EE95}"/>
                </c:ext>
              </c:extLst>
            </c:dLbl>
            <c:dLbl>
              <c:idx val="10"/>
              <c:layout>
                <c:manualLayout>
                  <c:x val="-2.5335666520268064E-2"/>
                  <c:y val="-2.9622586277412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EB-EA49-B1C3-B1D22131EE95}"/>
                </c:ext>
              </c:extLst>
            </c:dLbl>
            <c:dLbl>
              <c:idx val="12"/>
              <c:layout>
                <c:manualLayout>
                  <c:x val="-2.2093395613301071E-2"/>
                  <c:y val="-2.9622586277412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EB-EA49-B1C3-B1D22131EE9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Review lesson plans</c:v>
                </c:pt>
                <c:pt idx="1">
                  <c:v>COVID fund feedback</c:v>
                </c:pt>
                <c:pt idx="2">
                  <c:v>Voice feelings on school curric</c:v>
                </c:pt>
                <c:pt idx="3">
                  <c:v>Feedback on recommended books</c:v>
                </c:pt>
                <c:pt idx="4">
                  <c:v>Comments to admin on syllabus</c:v>
                </c:pt>
                <c:pt idx="5">
                  <c:v>Child be excused from an assignment</c:v>
                </c:pt>
                <c:pt idx="6">
                  <c:v>Changes to textbooks</c:v>
                </c:pt>
              </c:strCache>
            </c:strRef>
          </c:cat>
          <c:val>
            <c:numRef>
              <c:f>Sheet1!$B$2:$B$9</c:f>
              <c:numCache>
                <c:formatCode>0%</c:formatCode>
                <c:ptCount val="8"/>
                <c:pt idx="0">
                  <c:v>0.37</c:v>
                </c:pt>
                <c:pt idx="1">
                  <c:v>0.47</c:v>
                </c:pt>
                <c:pt idx="2">
                  <c:v>0.46</c:v>
                </c:pt>
                <c:pt idx="3">
                  <c:v>0.46</c:v>
                </c:pt>
                <c:pt idx="4">
                  <c:v>0.43</c:v>
                </c:pt>
                <c:pt idx="5">
                  <c:v>0.33</c:v>
                </c:pt>
                <c:pt idx="6">
                  <c:v>0.31</c:v>
                </c:pt>
              </c:numCache>
            </c:numRef>
          </c:val>
          <c:smooth val="0"/>
          <c:extLst>
            <c:ext xmlns:c16="http://schemas.microsoft.com/office/drawing/2014/chart" uri="{C3380CC4-5D6E-409C-BE32-E72D297353CC}">
              <c16:uniqueId val="{00000004-C8EB-EA49-B1C3-B1D22131EE95}"/>
            </c:ext>
          </c:extLst>
        </c:ser>
        <c:dLbls>
          <c:showLegendKey val="0"/>
          <c:showVal val="0"/>
          <c:showCatName val="0"/>
          <c:showSerName val="0"/>
          <c:showPercent val="0"/>
          <c:showBubbleSize val="0"/>
        </c:dLbls>
        <c:smooth val="0"/>
        <c:axId val="415379056"/>
        <c:axId val="415382992"/>
      </c:lineChart>
      <c:catAx>
        <c:axId val="415379056"/>
        <c:scaling>
          <c:orientation val="minMax"/>
        </c:scaling>
        <c:delete val="1"/>
        <c:axPos val="b"/>
        <c:numFmt formatCode="General" sourceLinked="1"/>
        <c:majorTickMark val="none"/>
        <c:minorTickMark val="none"/>
        <c:tickLblPos val="nextTo"/>
        <c:crossAx val="415382992"/>
        <c:crosses val="autoZero"/>
        <c:auto val="1"/>
        <c:lblAlgn val="ctr"/>
        <c:lblOffset val="100"/>
        <c:noMultiLvlLbl val="0"/>
      </c:catAx>
      <c:valAx>
        <c:axId val="415382992"/>
        <c:scaling>
          <c:orientation val="minMax"/>
          <c:min val="0"/>
        </c:scaling>
        <c:delete val="1"/>
        <c:axPos val="l"/>
        <c:numFmt formatCode="0%" sourceLinked="1"/>
        <c:majorTickMark val="out"/>
        <c:minorTickMark val="none"/>
        <c:tickLblPos val="nextTo"/>
        <c:crossAx val="4153790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3631920507928E-4"/>
          <c:y val="7.7712057765330425E-2"/>
          <c:w val="0.9702920186116144"/>
          <c:h val="0.62569917765787175"/>
        </c:manualLayout>
      </c:layout>
      <c:barChart>
        <c:barDir val="col"/>
        <c:grouping val="clustered"/>
        <c:varyColors val="0"/>
        <c:ser>
          <c:idx val="0"/>
          <c:order val="0"/>
          <c:tx>
            <c:strRef>
              <c:f>Sheet1!$B$1</c:f>
              <c:strCache>
                <c:ptCount val="1"/>
                <c:pt idx="0">
                  <c:v>Have done in past year</c:v>
                </c:pt>
              </c:strCache>
            </c:strRef>
          </c:tx>
          <c:spPr>
            <a:solidFill>
              <a:schemeClr val="accent1"/>
            </a:solidFill>
            <a:ln>
              <a:noFill/>
            </a:ln>
            <a:effectLst/>
          </c:spPr>
          <c:invertIfNegative val="0"/>
          <c:dLbls>
            <c:dLbl>
              <c:idx val="6"/>
              <c:layout>
                <c:manualLayout>
                  <c:x val="-1.5850919100668572E-16"/>
                  <c:y val="6.8664922030839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F4-4849-B35C-03DC1BD0BDE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Review the teacher(s’) daily lesson plans</c:v>
                </c:pt>
                <c:pt idx="1">
                  <c:v>Provide feedback on how the school or district spends COVID recovery and relief funds</c:v>
                </c:pt>
                <c:pt idx="2">
                  <c:v>Voice your feelings about school curriculum at a school board meeting</c:v>
                </c:pt>
                <c:pt idx="3">
                  <c:v>Provide feedback on the list of recommended books for your child to read in their class(es)</c:v>
                </c:pt>
                <c:pt idx="4">
                  <c:v>Send comments to school administration about the syllabus used for your child’s class(es)</c:v>
                </c:pt>
                <c:pt idx="5">
                  <c:v>Request that your child be excused from a unit or assignment because you disagree with the lesson</c:v>
                </c:pt>
                <c:pt idx="6">
                  <c:v>Suggest changes to the textbooks your child will use during the school year</c:v>
                </c:pt>
                <c:pt idx="7">
                  <c:v>None of the above</c:v>
                </c:pt>
              </c:strCache>
            </c:strRef>
          </c:cat>
          <c:val>
            <c:numRef>
              <c:f>Sheet1!$B$2:$B$9</c:f>
              <c:numCache>
                <c:formatCode>0%</c:formatCode>
                <c:ptCount val="8"/>
                <c:pt idx="0">
                  <c:v>0.20899100000000001</c:v>
                </c:pt>
                <c:pt idx="1">
                  <c:v>0.191247</c:v>
                </c:pt>
                <c:pt idx="2">
                  <c:v>0.18538399999999999</c:v>
                </c:pt>
                <c:pt idx="3">
                  <c:v>0.17475300000000002</c:v>
                </c:pt>
                <c:pt idx="4">
                  <c:v>0.17313300000000001</c:v>
                </c:pt>
                <c:pt idx="5">
                  <c:v>0.11859299999999999</c:v>
                </c:pt>
                <c:pt idx="6">
                  <c:v>0.111731</c:v>
                </c:pt>
                <c:pt idx="7">
                  <c:v>0.453123</c:v>
                </c:pt>
              </c:numCache>
            </c:numRef>
          </c:val>
          <c:extLst>
            <c:ext xmlns:c16="http://schemas.microsoft.com/office/drawing/2014/chart" uri="{C3380CC4-5D6E-409C-BE32-E72D297353CC}">
              <c16:uniqueId val="{00000001-41F4-4849-B35C-03DC1BD0BDEC}"/>
            </c:ext>
          </c:extLst>
        </c:ser>
        <c:dLbls>
          <c:showLegendKey val="0"/>
          <c:showVal val="0"/>
          <c:showCatName val="0"/>
          <c:showSerName val="0"/>
          <c:showPercent val="0"/>
          <c:showBubbleSize val="0"/>
        </c:dLbls>
        <c:gapWidth val="120"/>
        <c:axId val="415379056"/>
        <c:axId val="415382992"/>
      </c:barChart>
      <c:lineChart>
        <c:grouping val="standard"/>
        <c:varyColors val="0"/>
        <c:ser>
          <c:idx val="1"/>
          <c:order val="1"/>
          <c:tx>
            <c:strRef>
              <c:f>Sheet1!#REF!</c:f>
              <c:strCache>
                <c:ptCount val="1"/>
                <c:pt idx="0">
                  <c:v>#REF!</c:v>
                </c:pt>
              </c:strCache>
            </c:strRef>
          </c:tx>
          <c:spPr>
            <a:ln w="28575" cap="rnd">
              <a:solidFill>
                <a:schemeClr val="accent2"/>
              </a:solidFill>
              <a:round/>
            </a:ln>
            <a:effectLst/>
          </c:spPr>
          <c:marker>
            <c:symbol val="none"/>
          </c:marker>
          <c:cat>
            <c:strRef>
              <c:f>Sheet1!$A$2:$A$9</c:f>
              <c:strCache>
                <c:ptCount val="8"/>
                <c:pt idx="0">
                  <c:v>Review the teacher(s’) daily lesson plans</c:v>
                </c:pt>
                <c:pt idx="1">
                  <c:v>Provide feedback on how the school or district spends COVID recovery and relief funds</c:v>
                </c:pt>
                <c:pt idx="2">
                  <c:v>Voice your feelings about school curriculum at a school board meeting</c:v>
                </c:pt>
                <c:pt idx="3">
                  <c:v>Provide feedback on the list of recommended books for your child to read in their class(es)</c:v>
                </c:pt>
                <c:pt idx="4">
                  <c:v>Send comments to school administration about the syllabus used for your child’s class(es)</c:v>
                </c:pt>
                <c:pt idx="5">
                  <c:v>Request that your child be excused from a unit or assignment because you disagree with the lesson</c:v>
                </c:pt>
                <c:pt idx="6">
                  <c:v>Suggest changes to the textbooks your child will use during the school year</c:v>
                </c:pt>
                <c:pt idx="7">
                  <c:v>None of the above</c:v>
                </c:pt>
              </c:strCache>
            </c:strRef>
          </c:cat>
          <c:val>
            <c:numRef>
              <c:f>Sheet1!#REF!</c:f>
              <c:numCache>
                <c:formatCode>General</c:formatCode>
                <c:ptCount val="1"/>
                <c:pt idx="0">
                  <c:v>1</c:v>
                </c:pt>
              </c:numCache>
            </c:numRef>
          </c:val>
          <c:smooth val="0"/>
          <c:extLst>
            <c:ext xmlns:c16="http://schemas.microsoft.com/office/drawing/2014/chart" uri="{C3380CC4-5D6E-409C-BE32-E72D297353CC}">
              <c16:uniqueId val="{00000002-41F4-4849-B35C-03DC1BD0BDEC}"/>
            </c:ext>
          </c:extLst>
        </c:ser>
        <c:dLbls>
          <c:showLegendKey val="0"/>
          <c:showVal val="0"/>
          <c:showCatName val="0"/>
          <c:showSerName val="0"/>
          <c:showPercent val="0"/>
          <c:showBubbleSize val="0"/>
        </c:dLbls>
        <c:marker val="1"/>
        <c:smooth val="0"/>
        <c:axId val="415379056"/>
        <c:axId val="415382992"/>
      </c:lineChart>
      <c:catAx>
        <c:axId val="41537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2"/>
                </a:solidFill>
                <a:latin typeface="+mn-lt"/>
                <a:ea typeface="+mn-ea"/>
                <a:cs typeface="+mn-cs"/>
              </a:defRPr>
            </a:pPr>
            <a:endParaRPr lang="en-US"/>
          </a:p>
        </c:txPr>
        <c:crossAx val="415382992"/>
        <c:crosses val="autoZero"/>
        <c:auto val="1"/>
        <c:lblAlgn val="ctr"/>
        <c:lblOffset val="100"/>
        <c:noMultiLvlLbl val="0"/>
      </c:catAx>
      <c:valAx>
        <c:axId val="415382992"/>
        <c:scaling>
          <c:orientation val="minMax"/>
          <c:min val="0"/>
        </c:scaling>
        <c:delete val="1"/>
        <c:axPos val="l"/>
        <c:numFmt formatCode="0%" sourceLinked="1"/>
        <c:majorTickMark val="out"/>
        <c:minorTickMark val="none"/>
        <c:tickLblPos val="nextTo"/>
        <c:crossAx val="4153790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057006693469642E-2"/>
          <c:y val="2.4108049620820242E-2"/>
          <c:w val="0.92779771090548202"/>
          <c:h val="0.9517839007583595"/>
        </c:manualLayout>
      </c:layout>
      <c:barChart>
        <c:barDir val="bar"/>
        <c:grouping val="clustered"/>
        <c:varyColors val="0"/>
        <c:ser>
          <c:idx val="0"/>
          <c:order val="0"/>
          <c:tx>
            <c:strRef>
              <c:f>Sheet1!$B$1</c:f>
              <c:strCache>
                <c:ptCount val="1"/>
                <c:pt idx="0">
                  <c:v>Column1</c:v>
                </c:pt>
              </c:strCache>
            </c:strRef>
          </c:tx>
          <c:spPr>
            <a:solidFill>
              <a:srgbClr val="11447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Quality time</c:v>
                </c:pt>
                <c:pt idx="1">
                  <c:v>SEL devel</c:v>
                </c:pt>
                <c:pt idx="2">
                  <c:v>reading and writing</c:v>
                </c:pt>
                <c:pt idx="3">
                  <c:v>math</c:v>
                </c:pt>
                <c:pt idx="4">
                  <c:v>learning activ</c:v>
                </c:pt>
                <c:pt idx="5">
                  <c:v>schl tutoring</c:v>
                </c:pt>
                <c:pt idx="6">
                  <c:v>private tutoring</c:v>
                </c:pt>
                <c:pt idx="7">
                  <c:v>Something else</c:v>
                </c:pt>
                <c:pt idx="8">
                  <c:v>None of the above</c:v>
                </c:pt>
              </c:strCache>
            </c:strRef>
          </c:cat>
          <c:val>
            <c:numRef>
              <c:f>Sheet1!$B$2:$B$10</c:f>
              <c:numCache>
                <c:formatCode>0%</c:formatCode>
                <c:ptCount val="9"/>
                <c:pt idx="0">
                  <c:v>0.553616</c:v>
                </c:pt>
                <c:pt idx="1">
                  <c:v>0.47584000000000004</c:v>
                </c:pt>
                <c:pt idx="2">
                  <c:v>0.41718200000000005</c:v>
                </c:pt>
                <c:pt idx="3">
                  <c:v>0.39783999999999997</c:v>
                </c:pt>
                <c:pt idx="4">
                  <c:v>0.38756999999999997</c:v>
                </c:pt>
                <c:pt idx="5">
                  <c:v>0.29286699999999999</c:v>
                </c:pt>
                <c:pt idx="6">
                  <c:v>0.164467</c:v>
                </c:pt>
                <c:pt idx="7">
                  <c:v>0.11823399999999999</c:v>
                </c:pt>
                <c:pt idx="8">
                  <c:v>5.7702999999999997E-2</c:v>
                </c:pt>
              </c:numCache>
            </c:numRef>
          </c:val>
          <c:extLst>
            <c:ext xmlns:c16="http://schemas.microsoft.com/office/drawing/2014/chart" uri="{C3380CC4-5D6E-409C-BE32-E72D297353CC}">
              <c16:uniqueId val="{00000000-90CF-43CF-A8B3-BF6F7A1DD504}"/>
            </c:ext>
          </c:extLst>
        </c:ser>
        <c:dLbls>
          <c:showLegendKey val="0"/>
          <c:showVal val="1"/>
          <c:showCatName val="0"/>
          <c:showSerName val="0"/>
          <c:showPercent val="0"/>
          <c:showBubbleSize val="0"/>
        </c:dLbls>
        <c:gapWidth val="50"/>
        <c:overlap val="-25"/>
        <c:axId val="1537853792"/>
        <c:axId val="1877819696"/>
      </c:barChart>
      <c:catAx>
        <c:axId val="1537853792"/>
        <c:scaling>
          <c:orientation val="maxMin"/>
        </c:scaling>
        <c:delete val="1"/>
        <c:axPos val="l"/>
        <c:numFmt formatCode="General" sourceLinked="1"/>
        <c:majorTickMark val="out"/>
        <c:minorTickMark val="none"/>
        <c:tickLblPos val="nextTo"/>
        <c:crossAx val="1877819696"/>
        <c:crosses val="autoZero"/>
        <c:auto val="1"/>
        <c:lblAlgn val="ctr"/>
        <c:lblOffset val="100"/>
        <c:noMultiLvlLbl val="0"/>
      </c:catAx>
      <c:valAx>
        <c:axId val="1877819696"/>
        <c:scaling>
          <c:orientation val="minMax"/>
        </c:scaling>
        <c:delete val="1"/>
        <c:axPos val="t"/>
        <c:numFmt formatCode="0%" sourceLinked="1"/>
        <c:majorTickMark val="none"/>
        <c:minorTickMark val="none"/>
        <c:tickLblPos val="nextTo"/>
        <c:crossAx val="1537853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1" u="none" strike="noStrike" kern="1200" spc="0" baseline="0">
                <a:solidFill>
                  <a:schemeClr val="tx1">
                    <a:lumMod val="65000"/>
                    <a:lumOff val="35000"/>
                  </a:schemeClr>
                </a:solidFill>
                <a:latin typeface="+mn-lt"/>
                <a:ea typeface="+mn-ea"/>
                <a:cs typeface="+mn-cs"/>
              </a:defRPr>
            </a:pPr>
            <a:r>
              <a:rPr lang="en-US" b="1" i="0" dirty="0">
                <a:solidFill>
                  <a:schemeClr val="tx2"/>
                </a:solidFill>
              </a:rPr>
              <a:t>Primary or only program</a:t>
            </a:r>
          </a:p>
        </c:rich>
      </c:tx>
      <c:layout>
        <c:manualLayout>
          <c:xMode val="edge"/>
          <c:yMode val="edge"/>
          <c:x val="0.29539219694436464"/>
          <c:y val="0"/>
        </c:manualLayout>
      </c:layout>
      <c:overlay val="0"/>
      <c:spPr>
        <a:noFill/>
        <a:ln>
          <a:noFill/>
        </a:ln>
        <a:effectLst/>
      </c:spPr>
      <c:txPr>
        <a:bodyPr rot="0" spcFirstLastPara="1" vertOverflow="ellipsis" vert="horz" wrap="square" anchor="ctr" anchorCtr="1"/>
        <a:lstStyle/>
        <a:p>
          <a:pPr>
            <a:defRPr sz="1800" b="1"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Primary or only program</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6A99-7F48-86CF-9F8547B66EDB}"/>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A99-7F48-86CF-9F8547B66ED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A99-7F48-86CF-9F8547B66EDB}"/>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6A99-7F48-86CF-9F8547B66EDB}"/>
              </c:ext>
            </c:extLst>
          </c:dPt>
          <c:dLbls>
            <c:dLbl>
              <c:idx val="0"/>
              <c:layout>
                <c:manualLayout>
                  <c:x val="-0.23542072446463116"/>
                  <c:y val="-3.0835711277821108E-2"/>
                </c:manualLayout>
              </c:layout>
              <c:tx>
                <c:rich>
                  <a:bodyPr/>
                  <a:lstStyle/>
                  <a:p>
                    <a:r>
                      <a:rPr lang="en-US" b="1" baseline="0" dirty="0"/>
                      <a:t>Sports/Arts/</a:t>
                    </a:r>
                  </a:p>
                  <a:p>
                    <a:r>
                      <a:rPr lang="en-US" b="1" baseline="0" dirty="0"/>
                      <a:t>Interest-Based</a:t>
                    </a:r>
                    <a:r>
                      <a:rPr lang="en-US" b="0" baseline="0" dirty="0"/>
                      <a:t>,</a:t>
                    </a:r>
                  </a:p>
                  <a:p>
                    <a:r>
                      <a:rPr lang="en-US" baseline="0" dirty="0"/>
                      <a:t> </a:t>
                    </a:r>
                    <a:fld id="{79AE61D0-F28E-4CF4-98DE-BC3B76422799}" type="VALUE">
                      <a:rPr lang="en-US" b="1"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4756375522905474"/>
                      <c:h val="0.12560864648778744"/>
                    </c:manualLayout>
                  </c15:layout>
                  <c15:dlblFieldTable/>
                  <c15:showDataLabelsRange val="0"/>
                </c:ext>
                <c:ext xmlns:c16="http://schemas.microsoft.com/office/drawing/2014/chart" uri="{C3380CC4-5D6E-409C-BE32-E72D297353CC}">
                  <c16:uniqueId val="{00000001-6A99-7F48-86CF-9F8547B66EDB}"/>
                </c:ext>
              </c:extLst>
            </c:dLbl>
            <c:dLbl>
              <c:idx val="1"/>
              <c:layout>
                <c:manualLayout>
                  <c:x val="0.15993928309759806"/>
                  <c:y val="-0.15433266335641954"/>
                </c:manualLayout>
              </c:layout>
              <c:tx>
                <c:rich>
                  <a:bodyPr/>
                  <a:lstStyle/>
                  <a:p>
                    <a:r>
                      <a:rPr lang="en-US" b="1" baseline="0" dirty="0"/>
                      <a:t>School/Academic</a:t>
                    </a:r>
                    <a:r>
                      <a:rPr lang="en-US" b="0" baseline="0" dirty="0"/>
                      <a:t>,</a:t>
                    </a:r>
                    <a:r>
                      <a:rPr lang="en-US" baseline="0" dirty="0"/>
                      <a:t> </a:t>
                    </a:r>
                    <a:fld id="{A273C102-E363-4333-B5FB-4DAD25967C86}" type="VALUE">
                      <a:rPr lang="en-US" b="1"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2132712991506334"/>
                      <c:h val="8.656708906536216E-2"/>
                    </c:manualLayout>
                  </c15:layout>
                  <c15:dlblFieldTable/>
                  <c15:showDataLabelsRange val="0"/>
                </c:ext>
                <c:ext xmlns:c16="http://schemas.microsoft.com/office/drawing/2014/chart" uri="{C3380CC4-5D6E-409C-BE32-E72D297353CC}">
                  <c16:uniqueId val="{00000003-6A99-7F48-86CF-9F8547B66EDB}"/>
                </c:ext>
              </c:extLst>
            </c:dLbl>
            <c:dLbl>
              <c:idx val="2"/>
              <c:tx>
                <c:rich>
                  <a:bodyPr/>
                  <a:lstStyle/>
                  <a:p>
                    <a:r>
                      <a:rPr lang="en-US" b="1" baseline="0" dirty="0"/>
                      <a:t>Youth Development, </a:t>
                    </a:r>
                    <a:fld id="{7CBBCD59-5174-41D4-9A72-C09E44B68AF1}" type="VALUE">
                      <a:rPr lang="en-US" b="1" baseline="0"/>
                      <a:pPr/>
                      <a:t>[VALUE]</a:t>
                    </a:fld>
                    <a:endParaRPr lang="en-US" b="1" baseline="0" dirty="0"/>
                  </a:p>
                </c:rich>
              </c:tx>
              <c:dLblPos val="inEnd"/>
              <c:showLegendKey val="0"/>
              <c:showVal val="1"/>
              <c:showCatName val="1"/>
              <c:showSerName val="0"/>
              <c:showPercent val="0"/>
              <c:showBubbleSize val="0"/>
              <c:extLst>
                <c:ext xmlns:c15="http://schemas.microsoft.com/office/drawing/2012/chart" uri="{CE6537A1-D6FC-4f65-9D91-7224C49458BB}">
                  <c15:layout>
                    <c:manualLayout>
                      <c:w val="0.21693132541436713"/>
                      <c:h val="0.19323422692459299"/>
                    </c:manualLayout>
                  </c15:layout>
                  <c15:dlblFieldTable/>
                  <c15:showDataLabelsRange val="0"/>
                </c:ext>
                <c:ext xmlns:c16="http://schemas.microsoft.com/office/drawing/2014/chart" uri="{C3380CC4-5D6E-409C-BE32-E72D297353CC}">
                  <c16:uniqueId val="{00000005-6A99-7F48-86CF-9F8547B66EDB}"/>
                </c:ext>
              </c:extLst>
            </c:dLbl>
            <c:dLbl>
              <c:idx val="3"/>
              <c:layout>
                <c:manualLayout>
                  <c:x val="0.12175578367734612"/>
                  <c:y val="0.19005669937573236"/>
                </c:manualLayout>
              </c:layout>
              <c:tx>
                <c:rich>
                  <a:bodyPr/>
                  <a:lstStyle/>
                  <a:p>
                    <a:r>
                      <a:rPr lang="en-US" b="1" baseline="0" dirty="0"/>
                      <a:t>Opportunity Centered, </a:t>
                    </a:r>
                    <a:fld id="{FA4C2512-4BA8-4EF7-9089-55D400C52D34}" type="VALUE">
                      <a:rPr lang="en-US" b="1" baseline="0"/>
                      <a:pPr/>
                      <a:t>[VALUE]</a:t>
                    </a:fld>
                    <a:endParaRPr lang="en-US" b="1"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A99-7F48-86CF-9F8547B66ED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Sports/arts/ interest-based</c:v>
                </c:pt>
                <c:pt idx="1">
                  <c:v>School/ academic</c:v>
                </c:pt>
                <c:pt idx="2">
                  <c:v>Youth development</c:v>
                </c:pt>
                <c:pt idx="3">
                  <c:v>Opportunity-centered</c:v>
                </c:pt>
              </c:strCache>
            </c:strRef>
          </c:cat>
          <c:val>
            <c:numRef>
              <c:f>Sheet1!$B$2:$B$5</c:f>
              <c:numCache>
                <c:formatCode>0%</c:formatCode>
                <c:ptCount val="4"/>
                <c:pt idx="0">
                  <c:v>0.49</c:v>
                </c:pt>
                <c:pt idx="1">
                  <c:v>0.18</c:v>
                </c:pt>
                <c:pt idx="2">
                  <c:v>0.17</c:v>
                </c:pt>
                <c:pt idx="3">
                  <c:v>0.16</c:v>
                </c:pt>
              </c:numCache>
            </c:numRef>
          </c:val>
          <c:extLst>
            <c:ext xmlns:c16="http://schemas.microsoft.com/office/drawing/2014/chart" uri="{C3380CC4-5D6E-409C-BE32-E72D297353CC}">
              <c16:uniqueId val="{00000008-6A99-7F48-86CF-9F8547B66E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Spoke to other parents or children who participate in the program</c:v>
                </c:pt>
                <c:pt idx="1">
                  <c:v>Sought out information from the program (e.g., website, brochures, talked to staff)</c:v>
                </c:pt>
                <c:pt idx="2">
                  <c:v>Read online reviews</c:v>
                </c:pt>
                <c:pt idx="3">
                  <c:v>You or your child visited/toured the program before signing up</c:v>
                </c:pt>
                <c:pt idx="4">
                  <c:v>Spoke to mentors or coaches</c:v>
                </c:pt>
                <c:pt idx="5">
                  <c:v>Spoke to your child's teacher, guidance counselor, etc.</c:v>
                </c:pt>
                <c:pt idx="6">
                  <c:v>Spoke to school administrators at your child’s school</c:v>
                </c:pt>
                <c:pt idx="7">
                  <c:v>You participated in the program when you were young</c:v>
                </c:pt>
                <c:pt idx="8">
                  <c:v>Did not do any research</c:v>
                </c:pt>
              </c:strCache>
            </c:strRef>
          </c:cat>
          <c:val>
            <c:numRef>
              <c:f>Sheet1!$B$2:$B$10</c:f>
              <c:numCache>
                <c:formatCode>0%</c:formatCode>
                <c:ptCount val="9"/>
                <c:pt idx="0">
                  <c:v>0.39194699999999999</c:v>
                </c:pt>
                <c:pt idx="1">
                  <c:v>0.34915799999999997</c:v>
                </c:pt>
                <c:pt idx="2">
                  <c:v>0.24336300000000002</c:v>
                </c:pt>
                <c:pt idx="3">
                  <c:v>0.23176100000000002</c:v>
                </c:pt>
                <c:pt idx="4">
                  <c:v>0.23150400000000002</c:v>
                </c:pt>
                <c:pt idx="5">
                  <c:v>0.21548800000000001</c:v>
                </c:pt>
                <c:pt idx="6">
                  <c:v>0.15027599999999999</c:v>
                </c:pt>
                <c:pt idx="7">
                  <c:v>0.120269</c:v>
                </c:pt>
                <c:pt idx="8">
                  <c:v>5.9517E-2</c:v>
                </c:pt>
              </c:numCache>
            </c:numRef>
          </c:val>
          <c:extLst>
            <c:ext xmlns:c16="http://schemas.microsoft.com/office/drawing/2014/chart" uri="{C3380CC4-5D6E-409C-BE32-E72D297353CC}">
              <c16:uniqueId val="{00000000-D1BA-AB42-A918-2715626EA43A}"/>
            </c:ext>
          </c:extLst>
        </c:ser>
        <c:dLbls>
          <c:showLegendKey val="0"/>
          <c:showVal val="0"/>
          <c:showCatName val="0"/>
          <c:showSerName val="0"/>
          <c:showPercent val="0"/>
          <c:showBubbleSize val="0"/>
        </c:dLbls>
        <c:gapWidth val="100"/>
        <c:axId val="669776320"/>
        <c:axId val="669779928"/>
      </c:barChart>
      <c:catAx>
        <c:axId val="669776320"/>
        <c:scaling>
          <c:orientation val="maxMin"/>
        </c:scaling>
        <c:delete val="1"/>
        <c:axPos val="l"/>
        <c:numFmt formatCode="General" sourceLinked="1"/>
        <c:majorTickMark val="none"/>
        <c:minorTickMark val="none"/>
        <c:tickLblPos val="nextTo"/>
        <c:crossAx val="669779928"/>
        <c:crosses val="autoZero"/>
        <c:auto val="1"/>
        <c:lblAlgn val="ctr"/>
        <c:lblOffset val="100"/>
        <c:noMultiLvlLbl val="0"/>
      </c:catAx>
      <c:valAx>
        <c:axId val="669779928"/>
        <c:scaling>
          <c:orientation val="minMax"/>
          <c:max val="0.45"/>
        </c:scaling>
        <c:delete val="1"/>
        <c:axPos val="t"/>
        <c:numFmt formatCode="0%" sourceLinked="1"/>
        <c:majorTickMark val="out"/>
        <c:minorTickMark val="none"/>
        <c:tickLblPos val="nextTo"/>
        <c:crossAx val="669776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18711537164175E-2"/>
          <c:y val="3.8352509084561844E-2"/>
          <c:w val="0.97456257692567161"/>
          <c:h val="0.84771456794388578"/>
        </c:manualLayout>
      </c:layout>
      <c:barChart>
        <c:barDir val="col"/>
        <c:grouping val="clustered"/>
        <c:varyColors val="0"/>
        <c:ser>
          <c:idx val="0"/>
          <c:order val="0"/>
          <c:tx>
            <c:strRef>
              <c:f>Sheet1!$B$1</c:f>
              <c:strCache>
                <c:ptCount val="1"/>
                <c:pt idx="0">
                  <c:v>Series 1</c:v>
                </c:pt>
              </c:strCache>
            </c:strRef>
          </c:tx>
          <c:spPr>
            <a:solidFill>
              <a:schemeClr val="accent1"/>
            </a:solidFill>
            <a:ln w="0" cap="rnd">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Extracurricular</c:v>
                </c:pt>
                <c:pt idx="1">
                  <c:v>Afterschool</c:v>
                </c:pt>
                <c:pt idx="2">
                  <c:v>Youth Development</c:v>
                </c:pt>
                <c:pt idx="3">
                  <c:v>Recreation</c:v>
                </c:pt>
                <c:pt idx="4">
                  <c:v>Enrichment</c:v>
                </c:pt>
                <c:pt idx="5">
                  <c:v>Out-of-School Time</c:v>
                </c:pt>
                <c:pt idx="6">
                  <c:v>Summer Learning</c:v>
                </c:pt>
              </c:strCache>
            </c:strRef>
          </c:cat>
          <c:val>
            <c:numRef>
              <c:f>Sheet1!$B$2:$B$8</c:f>
              <c:numCache>
                <c:formatCode>0%</c:formatCode>
                <c:ptCount val="7"/>
                <c:pt idx="0">
                  <c:v>0.23371400000000001</c:v>
                </c:pt>
                <c:pt idx="1">
                  <c:v>0.11630000000000001</c:v>
                </c:pt>
                <c:pt idx="2">
                  <c:v>9.625199999999999E-2</c:v>
                </c:pt>
                <c:pt idx="3">
                  <c:v>9.4323999999999991E-2</c:v>
                </c:pt>
                <c:pt idx="4">
                  <c:v>8.1925000000000012E-2</c:v>
                </c:pt>
                <c:pt idx="5">
                  <c:v>4.9747000000000006E-2</c:v>
                </c:pt>
                <c:pt idx="6">
                  <c:v>4.8890999999999997E-2</c:v>
                </c:pt>
              </c:numCache>
            </c:numRef>
          </c:val>
          <c:extLst>
            <c:ext xmlns:c16="http://schemas.microsoft.com/office/drawing/2014/chart" uri="{C3380CC4-5D6E-409C-BE32-E72D297353CC}">
              <c16:uniqueId val="{00000000-912B-8547-A192-7317B43C46C8}"/>
            </c:ext>
          </c:extLst>
        </c:ser>
        <c:dLbls>
          <c:dLblPos val="outEnd"/>
          <c:showLegendKey val="0"/>
          <c:showVal val="1"/>
          <c:showCatName val="0"/>
          <c:showSerName val="0"/>
          <c:showPercent val="0"/>
          <c:showBubbleSize val="0"/>
        </c:dLbls>
        <c:gapWidth val="219"/>
        <c:overlap val="-27"/>
        <c:axId val="1186330127"/>
        <c:axId val="1186332623"/>
      </c:barChart>
      <c:catAx>
        <c:axId val="118633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0" i="0" u="none" strike="noStrike" kern="1200" baseline="0">
                <a:solidFill>
                  <a:schemeClr val="tx2"/>
                </a:solidFill>
                <a:latin typeface="+mn-lt"/>
                <a:ea typeface="+mn-ea"/>
                <a:cs typeface="+mn-cs"/>
              </a:defRPr>
            </a:pPr>
            <a:endParaRPr lang="en-US"/>
          </a:p>
        </c:txPr>
        <c:crossAx val="1186332623"/>
        <c:crosses val="autoZero"/>
        <c:auto val="1"/>
        <c:lblAlgn val="ctr"/>
        <c:lblOffset val="100"/>
        <c:noMultiLvlLbl val="0"/>
      </c:catAx>
      <c:valAx>
        <c:axId val="1186332623"/>
        <c:scaling>
          <c:orientation val="minMax"/>
        </c:scaling>
        <c:delete val="1"/>
        <c:axPos val="l"/>
        <c:numFmt formatCode="0%" sourceLinked="1"/>
        <c:majorTickMark val="none"/>
        <c:minorTickMark val="none"/>
        <c:tickLblPos val="nextTo"/>
        <c:crossAx val="118633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4721124507874018"/>
          <c:y val="0.21893797865785072"/>
          <c:w val="0.5055775098425197"/>
          <c:h val="0.75836621811231431"/>
        </c:manualLayout>
      </c:layout>
      <c:pieChart>
        <c:varyColors val="1"/>
        <c:ser>
          <c:idx val="0"/>
          <c:order val="0"/>
          <c:tx>
            <c:strRef>
              <c:f>Sheet1!$B$1</c:f>
              <c:strCache>
                <c:ptCount val="1"/>
                <c:pt idx="0">
                  <c:v>What's Driving Perceptions of Quality?</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567B-D342-ADEC-6C0187E9B0EC}"/>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567B-D342-ADEC-6C0187E9B0EC}"/>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567B-D342-ADEC-6C0187E9B0EC}"/>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567B-D342-ADEC-6C0187E9B0EC}"/>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567B-D342-ADEC-6C0187E9B0EC}"/>
              </c:ext>
            </c:extLst>
          </c:dPt>
          <c:dPt>
            <c:idx val="5"/>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B-567B-D342-ADEC-6C0187E9B0EC}"/>
              </c:ext>
            </c:extLst>
          </c:dPt>
          <c:dLbls>
            <c:dLbl>
              <c:idx val="0"/>
              <c:layout>
                <c:manualLayout>
                  <c:x val="-0.21109079724409449"/>
                  <c:y val="4.771087606111632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fld id="{BBE03EDF-263E-7B44-85C9-98F9EC6AB387}" type="CATEGORYNAME">
                      <a:rPr lang="en-US">
                        <a:solidFill>
                          <a:schemeClr val="bg1"/>
                        </a:solidFill>
                      </a:rPr>
                      <a:pPr>
                        <a:defRPr sz="1400">
                          <a:solidFill>
                            <a:schemeClr val="bg1"/>
                          </a:solidFill>
                        </a:defRPr>
                      </a:pPr>
                      <a:t>[CATEGORY NAME]</a:t>
                    </a:fld>
                    <a:r>
                      <a:rPr lang="en-US" baseline="0" dirty="0">
                        <a:solidFill>
                          <a:schemeClr val="bg1"/>
                        </a:solidFill>
                      </a:rPr>
                      <a:t>, </a:t>
                    </a:r>
                    <a:fld id="{4A81B620-D200-5647-A372-1AD5DA2C42AA}" type="VALUE">
                      <a:rPr lang="en-US" b="1" baseline="0">
                        <a:solidFill>
                          <a:schemeClr val="bg1"/>
                        </a:solidFill>
                      </a:rPr>
                      <a:pPr>
                        <a:defRPr sz="1400">
                          <a:solidFill>
                            <a:schemeClr val="bg1"/>
                          </a:solidFill>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67B-D342-ADEC-6C0187E9B0EC}"/>
                </c:ext>
              </c:extLst>
            </c:dLbl>
            <c:dLbl>
              <c:idx val="1"/>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fld id="{D59408C9-D0AC-114A-A982-971A64602A0D}" type="CATEGORYNAME">
                      <a:rPr lang="en-US">
                        <a:solidFill>
                          <a:schemeClr val="bg1"/>
                        </a:solidFill>
                      </a:rPr>
                      <a:pPr>
                        <a:defRPr sz="1400">
                          <a:solidFill>
                            <a:schemeClr val="bg1"/>
                          </a:solidFill>
                        </a:defRPr>
                      </a:pPr>
                      <a:t>[CATEGORY NAME]</a:t>
                    </a:fld>
                    <a:r>
                      <a:rPr lang="en-US" baseline="0" dirty="0">
                        <a:solidFill>
                          <a:schemeClr val="bg1"/>
                        </a:solidFill>
                      </a:rPr>
                      <a:t>, </a:t>
                    </a:r>
                    <a:fld id="{A1E16C1B-68F1-654A-BF25-DCEB78190815}" type="VALUE">
                      <a:rPr lang="en-US" b="1" baseline="0">
                        <a:solidFill>
                          <a:schemeClr val="bg1"/>
                        </a:solidFill>
                      </a:rPr>
                      <a:pPr>
                        <a:defRPr sz="1400">
                          <a:solidFill>
                            <a:schemeClr val="bg1"/>
                          </a:solidFill>
                        </a:defRPr>
                      </a:pPr>
                      <a:t>[VALUE]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664062499999999"/>
                      <c:h val="0.10195311872827764"/>
                    </c:manualLayout>
                  </c15:layout>
                  <c15:dlblFieldTable/>
                  <c15:showDataLabelsRange val="0"/>
                </c:ext>
                <c:ext xmlns:c16="http://schemas.microsoft.com/office/drawing/2014/chart" uri="{C3380CC4-5D6E-409C-BE32-E72D297353CC}">
                  <c16:uniqueId val="{00000003-567B-D342-ADEC-6C0187E9B0EC}"/>
                </c:ext>
              </c:extLst>
            </c:dLbl>
            <c:dLbl>
              <c:idx val="2"/>
              <c:layout>
                <c:manualLayout>
                  <c:x val="4.9331938976377955E-3"/>
                  <c:y val="1.2603837807342654E-2"/>
                </c:manualLayout>
              </c:layout>
              <c:tx>
                <c:rich>
                  <a:bodyPr/>
                  <a:lstStyle/>
                  <a:p>
                    <a:fld id="{DFA9B687-1D62-AC41-9EC5-5325A49F9ED6}" type="CATEGORYNAME">
                      <a:rPr lang="en-US"/>
                      <a:pPr/>
                      <a:t>[CATEGORY NAME]</a:t>
                    </a:fld>
                    <a:r>
                      <a:rPr lang="en-US" baseline="0" dirty="0"/>
                      <a:t>, </a:t>
                    </a:r>
                    <a:fld id="{D01B17FC-B45E-4D44-9D66-40311B758A9E}"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7B-D342-ADEC-6C0187E9B0EC}"/>
                </c:ext>
              </c:extLst>
            </c:dLbl>
            <c:dLbl>
              <c:idx val="3"/>
              <c:tx>
                <c:rich>
                  <a:bodyPr/>
                  <a:lstStyle/>
                  <a:p>
                    <a:fld id="{1E895702-5A95-FF4E-B95B-E00C403E2AF6}" type="CATEGORYNAME">
                      <a:rPr lang="en-US"/>
                      <a:pPr/>
                      <a:t>[CATEGORY NAME]</a:t>
                    </a:fld>
                    <a:r>
                      <a:rPr lang="en-US" baseline="0" dirty="0"/>
                      <a:t>, </a:t>
                    </a:r>
                    <a:fld id="{668F0EC7-F35A-6B40-9BBD-592B5C047040}"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7B-D342-ADEC-6C0187E9B0EC}"/>
                </c:ext>
              </c:extLst>
            </c:dLbl>
            <c:dLbl>
              <c:idx val="4"/>
              <c:layout>
                <c:manualLayout>
                  <c:x val="-4.6261503444881891E-2"/>
                  <c:y val="-2.4933253879598063E-2"/>
                </c:manualLayout>
              </c:layout>
              <c:tx>
                <c:rich>
                  <a:bodyPr/>
                  <a:lstStyle/>
                  <a:p>
                    <a:fld id="{90806D17-7B03-4345-80FF-A2F199A8E742}" type="CATEGORYNAME">
                      <a:rPr lang="en-US"/>
                      <a:pPr/>
                      <a:t>[CATEGORY NAME]</a:t>
                    </a:fld>
                    <a:r>
                      <a:rPr lang="en-US" baseline="0" dirty="0"/>
                      <a:t>, </a:t>
                    </a:r>
                    <a:fld id="{D0FF3E24-33A9-5942-9565-CF7EEE172AFA}" type="VALUE">
                      <a:rPr lang="en-US" b="1"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67B-D342-ADEC-6C0187E9B0EC}"/>
                </c:ext>
              </c:extLst>
            </c:dLbl>
            <c:dLbl>
              <c:idx val="5"/>
              <c:tx>
                <c:rich>
                  <a:bodyPr/>
                  <a:lstStyle/>
                  <a:p>
                    <a:fld id="{1F538AB6-A31B-0A4E-A3A5-9AC0A7ED3510}" type="CATEGORYNAME">
                      <a:rPr lang="en-US">
                        <a:solidFill>
                          <a:schemeClr val="tx2"/>
                        </a:solidFill>
                      </a:rPr>
                      <a:pPr/>
                      <a:t>[CATEGORY NAME]</a:t>
                    </a:fld>
                    <a:r>
                      <a:rPr lang="en-US" baseline="0" dirty="0">
                        <a:solidFill>
                          <a:schemeClr val="tx2"/>
                        </a:solidFill>
                      </a:rPr>
                      <a:t>, </a:t>
                    </a:r>
                    <a:fld id="{ACE3F6D2-9C9C-4043-9E17-4A67AEA052DA}" type="VALUE">
                      <a:rPr lang="en-US" b="1" baseline="0">
                        <a:solidFill>
                          <a:schemeClr val="tx2"/>
                        </a:solidFill>
                      </a:rPr>
                      <a:pPr/>
                      <a:t>[VALUE]</a:t>
                    </a:fld>
                    <a:endParaRPr lang="en-US" baseline="0" dirty="0">
                      <a:solidFill>
                        <a:schemeClr val="tx2"/>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67B-D342-ADEC-6C0187E9B0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Environment</c:v>
                </c:pt>
                <c:pt idx="1">
                  <c:v>Child-centric Interests/Skills</c:v>
                </c:pt>
                <c:pt idx="2">
                  <c:v>Staff</c:v>
                </c:pt>
                <c:pt idx="3">
                  <c:v>Academics</c:v>
                </c:pt>
                <c:pt idx="4">
                  <c:v>Communication</c:v>
                </c:pt>
                <c:pt idx="5">
                  <c:v>Logistics</c:v>
                </c:pt>
              </c:strCache>
            </c:strRef>
          </c:cat>
          <c:val>
            <c:numRef>
              <c:f>Sheet1!$B$2:$B$7</c:f>
              <c:numCache>
                <c:formatCode>0%</c:formatCode>
                <c:ptCount val="6"/>
                <c:pt idx="0">
                  <c:v>0.44</c:v>
                </c:pt>
                <c:pt idx="1">
                  <c:v>0.37</c:v>
                </c:pt>
                <c:pt idx="2">
                  <c:v>0.06</c:v>
                </c:pt>
                <c:pt idx="3">
                  <c:v>0.06</c:v>
                </c:pt>
                <c:pt idx="4">
                  <c:v>0.06</c:v>
                </c:pt>
                <c:pt idx="5">
                  <c:v>0.01</c:v>
                </c:pt>
              </c:numCache>
            </c:numRef>
          </c:val>
          <c:extLst>
            <c:ext xmlns:c16="http://schemas.microsoft.com/office/drawing/2014/chart" uri="{C3380CC4-5D6E-409C-BE32-E72D297353CC}">
              <c16:uniqueId val="{0000000C-567B-D342-ADEC-6C0187E9B0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82969120253837E-2"/>
          <c:y val="7.6674926571764154E-2"/>
          <c:w val="0.93401703087974619"/>
          <c:h val="0.92332507342823589"/>
        </c:manualLayout>
      </c:layout>
      <c:barChart>
        <c:barDir val="col"/>
        <c:grouping val="stacked"/>
        <c:varyColors val="0"/>
        <c:ser>
          <c:idx val="0"/>
          <c:order val="0"/>
          <c:tx>
            <c:strRef>
              <c:f>Sheet1!$B$1</c:f>
              <c:strCache>
                <c:ptCount val="1"/>
                <c:pt idx="0">
                  <c:v>&lt;$37K</c:v>
                </c:pt>
              </c:strCache>
            </c:strRef>
          </c:tx>
          <c:spPr>
            <a:solidFill>
              <a:schemeClr val="accent1">
                <a:lumMod val="50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3279093520652303"/>
                      <c:h val="0.11322710399176061"/>
                    </c:manualLayout>
                  </c15:layout>
                </c:ext>
                <c:ext xmlns:c16="http://schemas.microsoft.com/office/drawing/2014/chart" uri="{C3380CC4-5D6E-409C-BE32-E72D297353CC}">
                  <c16:uniqueId val="{00000006-F3AF-714D-8C03-74C563B25B3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OST</c:v>
                </c:pt>
              </c:strCache>
            </c:strRef>
          </c:cat>
          <c:val>
            <c:numRef>
              <c:f>Sheet1!$B$2</c:f>
              <c:numCache>
                <c:formatCode>0%</c:formatCode>
                <c:ptCount val="1"/>
                <c:pt idx="0">
                  <c:v>0.17</c:v>
                </c:pt>
              </c:numCache>
            </c:numRef>
          </c:val>
          <c:extLst>
            <c:ext xmlns:c16="http://schemas.microsoft.com/office/drawing/2014/chart" uri="{C3380CC4-5D6E-409C-BE32-E72D297353CC}">
              <c16:uniqueId val="{00000000-F3AF-714D-8C03-74C563B25B31}"/>
            </c:ext>
          </c:extLst>
        </c:ser>
        <c:ser>
          <c:idx val="1"/>
          <c:order val="1"/>
          <c:tx>
            <c:strRef>
              <c:f>Sheet1!$C$1</c:f>
              <c:strCache>
                <c:ptCount val="1"/>
                <c:pt idx="0">
                  <c:v>$37-99K</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F3AF-714D-8C03-74C563B25B31}"/>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3279093520652303"/>
                      <c:h val="0.11322710399176061"/>
                    </c:manualLayout>
                  </c15:layout>
                </c:ext>
                <c:ext xmlns:c16="http://schemas.microsoft.com/office/drawing/2014/chart" uri="{C3380CC4-5D6E-409C-BE32-E72D297353CC}">
                  <c16:uniqueId val="{00000002-F3AF-714D-8C03-74C563B25B3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OST</c:v>
                </c:pt>
              </c:strCache>
            </c:strRef>
          </c:cat>
          <c:val>
            <c:numRef>
              <c:f>Sheet1!$C$2</c:f>
              <c:numCache>
                <c:formatCode>0%</c:formatCode>
                <c:ptCount val="1"/>
                <c:pt idx="0">
                  <c:v>0.44</c:v>
                </c:pt>
              </c:numCache>
            </c:numRef>
          </c:val>
          <c:extLst>
            <c:ext xmlns:c16="http://schemas.microsoft.com/office/drawing/2014/chart" uri="{C3380CC4-5D6E-409C-BE32-E72D297353CC}">
              <c16:uniqueId val="{00000003-F3AF-714D-8C03-74C563B25B31}"/>
            </c:ext>
          </c:extLst>
        </c:ser>
        <c:ser>
          <c:idx val="2"/>
          <c:order val="2"/>
          <c:tx>
            <c:strRef>
              <c:f>Sheet1!$D$1</c:f>
              <c:strCache>
                <c:ptCount val="1"/>
                <c:pt idx="0">
                  <c:v>$100K+</c:v>
                </c:pt>
              </c:strCache>
            </c:strRef>
          </c:tx>
          <c:spPr>
            <a:solidFill>
              <a:schemeClr val="bg1">
                <a:lumMod val="7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3279093520652303"/>
                      <c:h val="0.11322710399176061"/>
                    </c:manualLayout>
                  </c15:layout>
                </c:ext>
                <c:ext xmlns:c16="http://schemas.microsoft.com/office/drawing/2014/chart" uri="{C3380CC4-5D6E-409C-BE32-E72D297353CC}">
                  <c16:uniqueId val="{00000004-F3AF-714D-8C03-74C563B25B31}"/>
                </c:ext>
              </c:extLst>
            </c:dLbl>
            <c:spPr>
              <a:noFill/>
              <a:ln>
                <a:noFill/>
              </a:ln>
              <a:effectLst/>
            </c:spPr>
            <c:txPr>
              <a:bodyPr rot="0" spcFirstLastPara="1" vertOverflow="ellipsis" vert="horz" wrap="square" lIns="38100" tIns="19050" rIns="38100" bIns="19050" anchor="ctr" anchorCtr="0">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OST</c:v>
                </c:pt>
              </c:strCache>
            </c:strRef>
          </c:cat>
          <c:val>
            <c:numRef>
              <c:f>Sheet1!$D$2</c:f>
              <c:numCache>
                <c:formatCode>0%</c:formatCode>
                <c:ptCount val="1"/>
                <c:pt idx="0">
                  <c:v>0.37</c:v>
                </c:pt>
              </c:numCache>
            </c:numRef>
          </c:val>
          <c:extLst>
            <c:ext xmlns:c16="http://schemas.microsoft.com/office/drawing/2014/chart" uri="{C3380CC4-5D6E-409C-BE32-E72D297353CC}">
              <c16:uniqueId val="{00000005-F3AF-714D-8C03-74C563B25B31}"/>
            </c:ext>
          </c:extLst>
        </c:ser>
        <c:dLbls>
          <c:showLegendKey val="0"/>
          <c:showVal val="0"/>
          <c:showCatName val="0"/>
          <c:showSerName val="0"/>
          <c:showPercent val="0"/>
          <c:showBubbleSize val="0"/>
        </c:dLbls>
        <c:gapWidth val="97"/>
        <c:overlap val="100"/>
        <c:axId val="325518672"/>
        <c:axId val="325519000"/>
      </c:barChart>
      <c:catAx>
        <c:axId val="325518672"/>
        <c:scaling>
          <c:orientation val="minMax"/>
        </c:scaling>
        <c:delete val="1"/>
        <c:axPos val="b"/>
        <c:numFmt formatCode="General" sourceLinked="1"/>
        <c:majorTickMark val="none"/>
        <c:minorTickMark val="none"/>
        <c:tickLblPos val="nextTo"/>
        <c:crossAx val="325519000"/>
        <c:crosses val="autoZero"/>
        <c:auto val="1"/>
        <c:lblAlgn val="ctr"/>
        <c:lblOffset val="100"/>
        <c:noMultiLvlLbl val="0"/>
      </c:catAx>
      <c:valAx>
        <c:axId val="325519000"/>
        <c:scaling>
          <c:orientation val="minMax"/>
          <c:max val="1.05"/>
          <c:min val="0"/>
        </c:scaling>
        <c:delete val="1"/>
        <c:axPos val="l"/>
        <c:numFmt formatCode="0%" sourceLinked="1"/>
        <c:majorTickMark val="out"/>
        <c:minorTickMark val="none"/>
        <c:tickLblPos val="nextTo"/>
        <c:crossAx val="32551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2890-8147-9D5F-25514FEBEF5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2890-8147-9D5F-25514FEBEF5C}"/>
              </c:ext>
            </c:extLst>
          </c:dPt>
          <c:dPt>
            <c:idx val="2"/>
            <c:bubble3D val="0"/>
            <c:spPr>
              <a:solidFill>
                <a:schemeClr val="tx2"/>
              </a:solidFill>
              <a:ln w="6350">
                <a:solidFill>
                  <a:schemeClr val="lt1"/>
                </a:solidFill>
              </a:ln>
              <a:effectLst/>
            </c:spPr>
            <c:extLst>
              <c:ext xmlns:c16="http://schemas.microsoft.com/office/drawing/2014/chart" uri="{C3380CC4-5D6E-409C-BE32-E72D297353CC}">
                <c16:uniqueId val="{00000005-2890-8147-9D5F-25514FEBEF5C}"/>
              </c:ext>
            </c:extLst>
          </c:dPt>
          <c:dLbls>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7261627967693947"/>
                      <c:h val="0.35756519736767239"/>
                    </c:manualLayout>
                  </c15:layout>
                </c:ext>
                <c:ext xmlns:c16="http://schemas.microsoft.com/office/drawing/2014/chart" uri="{C3380CC4-5D6E-409C-BE32-E72D297353CC}">
                  <c16:uniqueId val="{00000005-2890-8147-9D5F-25514FEBEF5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HS or less</c:v>
                </c:pt>
                <c:pt idx="1">
                  <c:v>Some college</c:v>
                </c:pt>
                <c:pt idx="2">
                  <c:v>College+ </c:v>
                </c:pt>
              </c:strCache>
            </c:strRef>
          </c:cat>
          <c:val>
            <c:numRef>
              <c:f>Sheet1!$B$2:$B$4</c:f>
              <c:numCache>
                <c:formatCode>0%</c:formatCode>
                <c:ptCount val="3"/>
                <c:pt idx="0">
                  <c:v>0.17</c:v>
                </c:pt>
                <c:pt idx="1">
                  <c:v>0.28000000000000003</c:v>
                </c:pt>
                <c:pt idx="2">
                  <c:v>0.56000000000000005</c:v>
                </c:pt>
              </c:numCache>
            </c:numRef>
          </c:val>
          <c:extLst>
            <c:ext xmlns:c16="http://schemas.microsoft.com/office/drawing/2014/chart" uri="{C3380CC4-5D6E-409C-BE32-E72D297353CC}">
              <c16:uniqueId val="{00000006-2890-8147-9D5F-25514FEBEF5C}"/>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C00-F14E-B0AA-BDE5CDF44FD9}"/>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4C00-F14E-B0AA-BDE5CDF44FD9}"/>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4C00-F14E-B0AA-BDE5CDF44FD9}"/>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4C00-F14E-B0AA-BDE5CDF44FD9}"/>
              </c:ext>
            </c:extLst>
          </c:dPt>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9-4C00-F14E-B0AA-BDE5CDF44FD9}"/>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4C00-F14E-B0AA-BDE5CDF44FD9}"/>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4C00-F14E-B0AA-BDE5CDF44FD9}"/>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4C00-F14E-B0AA-BDE5CDF44FD9}"/>
                </c:ext>
              </c:extLst>
            </c:dLbl>
            <c:dLbl>
              <c:idx val="3"/>
              <c:layout>
                <c:manualLayout>
                  <c:x val="0"/>
                  <c:y val="7.54908177800154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00-F14E-B0AA-BDE5CDF44FD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'Banner1_TotalDemos_% '!$B$501:$B$505</c:f>
              <c:strCache>
                <c:ptCount val="5"/>
                <c:pt idx="0">
                  <c:v>Excellent</c:v>
                </c:pt>
                <c:pt idx="1">
                  <c:v>Very good</c:v>
                </c:pt>
                <c:pt idx="2">
                  <c:v>Good</c:v>
                </c:pt>
                <c:pt idx="3">
                  <c:v>Fair</c:v>
                </c:pt>
                <c:pt idx="4">
                  <c:v>Poor</c:v>
                </c:pt>
              </c:strCache>
            </c:strRef>
          </c:cat>
          <c:val>
            <c:numRef>
              <c:f>'Banner1_TotalDemos_% '!$C$501:$C$505</c:f>
              <c:numCache>
                <c:formatCode>0%</c:formatCode>
                <c:ptCount val="5"/>
                <c:pt idx="0">
                  <c:v>0.40515000000000001</c:v>
                </c:pt>
                <c:pt idx="1">
                  <c:v>0.44354999999999994</c:v>
                </c:pt>
                <c:pt idx="2">
                  <c:v>0.131385</c:v>
                </c:pt>
                <c:pt idx="3">
                  <c:v>1.8872E-2</c:v>
                </c:pt>
                <c:pt idx="4">
                  <c:v>1.0430000000000001E-3</c:v>
                </c:pt>
              </c:numCache>
            </c:numRef>
          </c:val>
          <c:extLst>
            <c:ext xmlns:c16="http://schemas.microsoft.com/office/drawing/2014/chart" uri="{C3380CC4-5D6E-409C-BE32-E72D297353CC}">
              <c16:uniqueId val="{0000000A-4C00-F14E-B0AA-BDE5CDF44FD9}"/>
            </c:ext>
          </c:extLst>
        </c:ser>
        <c:dLbls>
          <c:showLegendKey val="0"/>
          <c:showVal val="0"/>
          <c:showCatName val="0"/>
          <c:showSerName val="0"/>
          <c:showPercent val="0"/>
          <c:showBubbleSize val="0"/>
        </c:dLbls>
        <c:gapWidth val="100"/>
        <c:axId val="704455903"/>
        <c:axId val="704455487"/>
      </c:barChart>
      <c:catAx>
        <c:axId val="70445590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704455487"/>
        <c:crosses val="autoZero"/>
        <c:auto val="1"/>
        <c:lblAlgn val="ctr"/>
        <c:lblOffset val="100"/>
        <c:noMultiLvlLbl val="0"/>
      </c:catAx>
      <c:valAx>
        <c:axId val="704455487"/>
        <c:scaling>
          <c:orientation val="minMax"/>
        </c:scaling>
        <c:delete val="1"/>
        <c:axPos val="l"/>
        <c:numFmt formatCode="0%" sourceLinked="1"/>
        <c:majorTickMark val="out"/>
        <c:minorTickMark val="none"/>
        <c:tickLblPos val="nextTo"/>
        <c:crossAx val="704455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Prepared for next year</c:v>
                </c:pt>
                <c:pt idx="1">
                  <c:v>Prepared for college</c:v>
                </c:pt>
                <c:pt idx="2">
                  <c:v>Understand their academic performance</c:v>
                </c:pt>
              </c:strCache>
            </c:strRef>
          </c:cat>
          <c:val>
            <c:numRef>
              <c:f>Sheet1!$B$2:$B$4</c:f>
              <c:numCache>
                <c:formatCode>0%</c:formatCode>
                <c:ptCount val="3"/>
                <c:pt idx="0">
                  <c:v>0.319859</c:v>
                </c:pt>
                <c:pt idx="1">
                  <c:v>0.39626199999999995</c:v>
                </c:pt>
                <c:pt idx="2">
                  <c:v>0.41373700000000002</c:v>
                </c:pt>
              </c:numCache>
            </c:numRef>
          </c:val>
          <c:extLst>
            <c:ext xmlns:c16="http://schemas.microsoft.com/office/drawing/2014/chart" uri="{C3380CC4-5D6E-409C-BE32-E72D297353CC}">
              <c16:uniqueId val="{00000000-20AF-D54C-957A-9212E8DD76F5}"/>
            </c:ext>
          </c:extLst>
        </c:ser>
        <c:ser>
          <c:idx val="1"/>
          <c:order val="1"/>
          <c:tx>
            <c:strRef>
              <c:f>Sheet1!$C$1</c:f>
              <c:strCache>
                <c:ptCount val="1"/>
                <c:pt idx="0">
                  <c:v>Non-OST</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Prepared for next year</c:v>
                </c:pt>
                <c:pt idx="1">
                  <c:v>Prepared for college</c:v>
                </c:pt>
                <c:pt idx="2">
                  <c:v>Understand their academic performance</c:v>
                </c:pt>
              </c:strCache>
            </c:strRef>
          </c:cat>
          <c:val>
            <c:numRef>
              <c:f>Sheet1!$C$2:$C$4</c:f>
              <c:numCache>
                <c:formatCode>0%</c:formatCode>
                <c:ptCount val="3"/>
                <c:pt idx="0">
                  <c:v>0.18549600000000002</c:v>
                </c:pt>
                <c:pt idx="1">
                  <c:v>0.27597899999999997</c:v>
                </c:pt>
                <c:pt idx="2">
                  <c:v>0.33707700000000002</c:v>
                </c:pt>
              </c:numCache>
            </c:numRef>
          </c:val>
          <c:extLst>
            <c:ext xmlns:c16="http://schemas.microsoft.com/office/drawing/2014/chart" uri="{C3380CC4-5D6E-409C-BE32-E72D297353CC}">
              <c16:uniqueId val="{00000001-20AF-D54C-957A-9212E8DD76F5}"/>
            </c:ext>
          </c:extLst>
        </c:ser>
        <c:dLbls>
          <c:showLegendKey val="0"/>
          <c:showVal val="0"/>
          <c:showCatName val="0"/>
          <c:showSerName val="0"/>
          <c:showPercent val="0"/>
          <c:showBubbleSize val="0"/>
        </c:dLbls>
        <c:gapWidth val="126"/>
        <c:axId val="1760899695"/>
        <c:axId val="1760903023"/>
      </c:barChart>
      <c:catAx>
        <c:axId val="1760899695"/>
        <c:scaling>
          <c:orientation val="maxMin"/>
        </c:scaling>
        <c:delete val="1"/>
        <c:axPos val="l"/>
        <c:numFmt formatCode="General" sourceLinked="1"/>
        <c:majorTickMark val="none"/>
        <c:minorTickMark val="none"/>
        <c:tickLblPos val="nextTo"/>
        <c:crossAx val="1760903023"/>
        <c:crosses val="autoZero"/>
        <c:auto val="1"/>
        <c:lblAlgn val="ctr"/>
        <c:lblOffset val="100"/>
        <c:noMultiLvlLbl val="0"/>
      </c:catAx>
      <c:valAx>
        <c:axId val="1760903023"/>
        <c:scaling>
          <c:orientation val="minMax"/>
        </c:scaling>
        <c:delete val="1"/>
        <c:axPos val="t"/>
        <c:numFmt formatCode="0%" sourceLinked="1"/>
        <c:majorTickMark val="none"/>
        <c:minorTickMark val="none"/>
        <c:tickLblPos val="nextTo"/>
        <c:crossAx val="1760899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9780"/>
          </a:xfrm>
          <a:prstGeom prst="rect">
            <a:avLst/>
          </a:prstGeom>
        </p:spPr>
        <p:txBody>
          <a:bodyPr vert="horz" lIns="93937" tIns="46968" rIns="93937" bIns="46968" rtlCol="0"/>
          <a:lstStyle>
            <a:lvl1pPr algn="l">
              <a:defRPr sz="1200"/>
            </a:lvl1pPr>
          </a:lstStyle>
          <a:p>
            <a:endParaRPr lang="en-US"/>
          </a:p>
        </p:txBody>
      </p:sp>
      <p:sp>
        <p:nvSpPr>
          <p:cNvPr id="3" name="Date Placeholder 2"/>
          <p:cNvSpPr>
            <a:spLocks noGrp="1"/>
          </p:cNvSpPr>
          <p:nvPr>
            <p:ph type="dt" idx="1"/>
          </p:nvPr>
        </p:nvSpPr>
        <p:spPr>
          <a:xfrm>
            <a:off x="4008705" y="0"/>
            <a:ext cx="3066732" cy="469780"/>
          </a:xfrm>
          <a:prstGeom prst="rect">
            <a:avLst/>
          </a:prstGeom>
        </p:spPr>
        <p:txBody>
          <a:bodyPr vert="horz" lIns="93937" tIns="46968" rIns="93937" bIns="46968" rtlCol="0"/>
          <a:lstStyle>
            <a:lvl1pPr algn="r">
              <a:defRPr sz="1200"/>
            </a:lvl1pPr>
          </a:lstStyle>
          <a:p>
            <a:fld id="{0807EA4A-7229-344F-B290-1A45769708E7}" type="datetimeFigureOut">
              <a:rPr lang="en-US" smtClean="0"/>
              <a:t>9/25/2022</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7" tIns="46968" rIns="93937"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7" tIns="46968" rIns="93937"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9779"/>
          </a:xfrm>
          <a:prstGeom prst="rect">
            <a:avLst/>
          </a:prstGeom>
        </p:spPr>
        <p:txBody>
          <a:bodyPr vert="horz" lIns="93937" tIns="46968" rIns="93937"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2" cy="469779"/>
          </a:xfrm>
          <a:prstGeom prst="rect">
            <a:avLst/>
          </a:prstGeom>
        </p:spPr>
        <p:txBody>
          <a:bodyPr vert="horz" lIns="93937" tIns="46968" rIns="93937" bIns="46968" rtlCol="0" anchor="b"/>
          <a:lstStyle>
            <a:lvl1pPr algn="r">
              <a:defRPr sz="1200"/>
            </a:lvl1pPr>
          </a:lstStyle>
          <a:p>
            <a:fld id="{8BC5C8DE-96A7-4142-97E6-5BB3C0ABC904}" type="slidenum">
              <a:rPr lang="en-US" smtClean="0"/>
              <a:t>‹#›</a:t>
            </a:fld>
            <a:endParaRPr lang="en-US"/>
          </a:p>
        </p:txBody>
      </p:sp>
    </p:spTree>
    <p:extLst>
      <p:ext uri="{BB962C8B-B14F-4D97-AF65-F5344CB8AC3E}">
        <p14:creationId xmlns:p14="http://schemas.microsoft.com/office/powerpoint/2010/main" val="226026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Q19: Thinking about this child, which of the following, if any, are you MOST worried about right now? Select up to 3.</a:t>
            </a:r>
          </a:p>
          <a:p>
            <a:r>
              <a:rPr lang="en-US" b="1" dirty="0"/>
              <a:t>Q21: Which of the following, if any, are you MOST worried about right now for your students? Select up to 3.</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7</a:t>
            </a:fld>
            <a:endParaRPr lang="en-US"/>
          </a:p>
        </p:txBody>
      </p:sp>
    </p:spTree>
    <p:extLst>
      <p:ext uri="{BB962C8B-B14F-4D97-AF65-F5344CB8AC3E}">
        <p14:creationId xmlns:p14="http://schemas.microsoft.com/office/powerpoint/2010/main" val="3533661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21</a:t>
            </a:fld>
            <a:endParaRPr lang="en-US"/>
          </a:p>
        </p:txBody>
      </p:sp>
    </p:spTree>
    <p:extLst>
      <p:ext uri="{BB962C8B-B14F-4D97-AF65-F5344CB8AC3E}">
        <p14:creationId xmlns:p14="http://schemas.microsoft.com/office/powerpoint/2010/main" val="3385950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12">
              <a:defRPr/>
            </a:pPr>
            <a:r>
              <a:rPr lang="en-US" b="1" dirty="0">
                <a:solidFill>
                  <a:srgbClr val="000000"/>
                </a:solidFill>
                <a:latin typeface="Arial" panose="020B0604020202020204" pitchFamily="34" charset="0"/>
              </a:rPr>
              <a:t>OST parents are also significantly more likely to say that their child getting a college degree is absolutely essential (+9, 39% vs. 30%)</a:t>
            </a:r>
          </a:p>
          <a:p>
            <a:pPr defTabSz="939212">
              <a:defRPr/>
            </a:pPr>
            <a:r>
              <a:rPr lang="en-US" b="1" dirty="0">
                <a:solidFill>
                  <a:srgbClr val="000000"/>
                </a:solidFill>
                <a:latin typeface="Arial" panose="020B0604020202020204" pitchFamily="34" charset="0"/>
              </a:rPr>
              <a:t>Q54: When you think about your child’s report cards, does he/she typically get… If your school uses a different grading system, use your best approximation of how your child fits into this traditional grade scale.</a:t>
            </a:r>
            <a:r>
              <a:rPr lang="en-US" dirty="0"/>
              <a:t> </a:t>
            </a:r>
          </a:p>
          <a:p>
            <a:pPr defTabSz="939212">
              <a:defRPr/>
            </a:pPr>
            <a:r>
              <a:rPr lang="en-US" b="1" dirty="0">
                <a:solidFill>
                  <a:srgbClr val="000000"/>
                </a:solidFill>
                <a:latin typeface="Arial" panose="020B0604020202020204" pitchFamily="34" charset="0"/>
              </a:rPr>
              <a:t>Q53: When it comes to each of the areas listed below, is your child achieving...?</a:t>
            </a:r>
            <a:r>
              <a:rPr lang="en-US" dirty="0"/>
              <a:t> </a:t>
            </a:r>
          </a:p>
          <a:p>
            <a:pPr defTabSz="939212">
              <a:defRPr/>
            </a:pPr>
            <a:r>
              <a:rPr lang="en-US" b="1" dirty="0">
                <a:solidFill>
                  <a:srgbClr val="000000"/>
                </a:solidFill>
                <a:latin typeface="Arial" panose="020B0604020202020204" pitchFamily="34" charset="0"/>
              </a:rPr>
              <a:t>Q50: How confident are you that your child will be well prepared for entrance into and success in college upon graduation from high school?</a:t>
            </a:r>
            <a:r>
              <a:rPr lang="en-US" dirty="0"/>
              <a:t> </a:t>
            </a:r>
          </a:p>
          <a:p>
            <a:pPr defTabSz="939212">
              <a:defRPr/>
            </a:pPr>
            <a:r>
              <a:rPr lang="en-US" b="1" dirty="0">
                <a:solidFill>
                  <a:srgbClr val="000000"/>
                </a:solidFill>
                <a:latin typeface="Arial" panose="020B0604020202020204" pitchFamily="34" charset="0"/>
              </a:rPr>
              <a:t>Q52: How confident are you that you have a clear understanding of how well your child is achieving academically?</a:t>
            </a:r>
            <a:r>
              <a:rPr lang="en-US" dirty="0"/>
              <a:t> </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22</a:t>
            </a:fld>
            <a:endParaRPr lang="en-US"/>
          </a:p>
        </p:txBody>
      </p:sp>
    </p:spTree>
    <p:extLst>
      <p:ext uri="{BB962C8B-B14F-4D97-AF65-F5344CB8AC3E}">
        <p14:creationId xmlns:p14="http://schemas.microsoft.com/office/powerpoint/2010/main" val="1498879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12">
              <a:defRPr/>
            </a:pPr>
            <a:r>
              <a:rPr lang="en-US" b="1" dirty="0">
                <a:solidFill>
                  <a:srgbClr val="000000"/>
                </a:solidFill>
                <a:latin typeface="Arial" panose="020B0604020202020204" pitchFamily="34" charset="0"/>
              </a:rPr>
              <a:t>Q54: When you think about your child’s report cards, does he/she typically get… If your school uses a different grading system, use your best approximation of how your child fits into this traditional grade scale.</a:t>
            </a:r>
            <a:r>
              <a:rPr lang="en-US" dirty="0"/>
              <a:t> </a:t>
            </a:r>
          </a:p>
          <a:p>
            <a:pPr defTabSz="939212">
              <a:defRPr/>
            </a:pPr>
            <a:r>
              <a:rPr lang="en-US" b="1" dirty="0">
                <a:solidFill>
                  <a:srgbClr val="000000"/>
                </a:solidFill>
                <a:latin typeface="Arial" panose="020B0604020202020204" pitchFamily="34" charset="0"/>
              </a:rPr>
              <a:t>Q53: When it comes to each of the areas listed below, is your child achieving...?</a:t>
            </a:r>
            <a:r>
              <a:rPr lang="en-US" dirty="0"/>
              <a:t> </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23</a:t>
            </a:fld>
            <a:endParaRPr lang="en-US"/>
          </a:p>
        </p:txBody>
      </p:sp>
    </p:spTree>
    <p:extLst>
      <p:ext uri="{BB962C8B-B14F-4D97-AF65-F5344CB8AC3E}">
        <p14:creationId xmlns:p14="http://schemas.microsoft.com/office/powerpoint/2010/main" val="348858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extent communication across settings is happening, it’s largely informal and relies on the motivation and actions of individuals.</a:t>
            </a:r>
          </a:p>
          <a:p>
            <a:r>
              <a:rPr lang="en-US" dirty="0"/>
              <a:t>Between professionals it’s typically passing in the halls.</a:t>
            </a:r>
          </a:p>
        </p:txBody>
      </p:sp>
      <p:sp>
        <p:nvSpPr>
          <p:cNvPr id="4" name="Slide Number Placeholder 3"/>
          <p:cNvSpPr>
            <a:spLocks noGrp="1"/>
          </p:cNvSpPr>
          <p:nvPr>
            <p:ph type="sldNum" sz="quarter" idx="5"/>
          </p:nvPr>
        </p:nvSpPr>
        <p:spPr/>
        <p:txBody>
          <a:bodyPr/>
          <a:lstStyle/>
          <a:p>
            <a:fld id="{701B77B2-0042-4292-A612-29DE10DC7502}" type="slidenum">
              <a:rPr lang="en-US" smtClean="0"/>
              <a:t>24</a:t>
            </a:fld>
            <a:endParaRPr lang="en-US"/>
          </a:p>
        </p:txBody>
      </p:sp>
    </p:spTree>
    <p:extLst>
      <p:ext uri="{BB962C8B-B14F-4D97-AF65-F5344CB8AC3E}">
        <p14:creationId xmlns:p14="http://schemas.microsoft.com/office/powerpoint/2010/main" val="355059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notes"/>
          <p:cNvSpPr txBox="1">
            <a:spLocks noGrp="1"/>
          </p:cNvSpPr>
          <p:nvPr>
            <p:ph type="body" idx="1"/>
          </p:nvPr>
        </p:nvSpPr>
        <p:spPr>
          <a:xfrm>
            <a:off x="936413" y="4421823"/>
            <a:ext cx="5150274" cy="4189095"/>
          </a:xfrm>
          <a:prstGeom prst="rect">
            <a:avLst/>
          </a:prstGeom>
          <a:noFill/>
          <a:ln>
            <a:noFill/>
          </a:ln>
        </p:spPr>
        <p:txBody>
          <a:bodyPr spcFirstLastPara="1" wrap="square" lIns="93301" tIns="46637" rIns="93301" bIns="46637" anchor="t" anchorCtr="0">
            <a:noAutofit/>
          </a:bodyPr>
          <a:lstStyle/>
          <a:p>
            <a:endParaRPr/>
          </a:p>
          <a:p>
            <a:r>
              <a:rPr lang="en-US"/>
              <a:t>Kelsey to welcome everyone to event and present. </a:t>
            </a:r>
            <a:endParaRPr>
              <a:latin typeface="Calibri"/>
              <a:ea typeface="Calibri"/>
              <a:cs typeface="Calibri"/>
              <a:sym typeface="Calibri"/>
            </a:endParaRPr>
          </a:p>
          <a:p>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3">
              <a:defRPr/>
            </a:pPr>
            <a:r>
              <a:rPr lang="en-US" dirty="0"/>
              <a:t>Note Top Box vs. Top-2 Box</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26</a:t>
            </a:fld>
            <a:endParaRPr lang="en-US"/>
          </a:p>
        </p:txBody>
      </p:sp>
    </p:spTree>
    <p:extLst>
      <p:ext uri="{BB962C8B-B14F-4D97-AF65-F5344CB8AC3E}">
        <p14:creationId xmlns:p14="http://schemas.microsoft.com/office/powerpoint/2010/main" val="37048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008">
              <a:defRPr/>
            </a:pPr>
            <a:r>
              <a:rPr lang="en-US" dirty="0"/>
              <a:t>Q23: How confident are you that your child will be well prepared for entrance into and success in college upon graduation from high school?</a:t>
            </a:r>
          </a:p>
        </p:txBody>
      </p:sp>
      <p:sp>
        <p:nvSpPr>
          <p:cNvPr id="4" name="Slide Number Placeholder 3"/>
          <p:cNvSpPr>
            <a:spLocks noGrp="1"/>
          </p:cNvSpPr>
          <p:nvPr>
            <p:ph type="sldNum" sz="quarter" idx="5"/>
          </p:nvPr>
        </p:nvSpPr>
        <p:spPr/>
        <p:txBody>
          <a:bodyPr/>
          <a:lstStyle/>
          <a:p>
            <a:fld id="{8BC5C8DE-96A7-4142-97E6-5BB3C0ABC904}" type="slidenum">
              <a:rPr lang="en-US" smtClean="0"/>
              <a:t>27</a:t>
            </a:fld>
            <a:endParaRPr lang="en-US"/>
          </a:p>
        </p:txBody>
      </p:sp>
    </p:spTree>
    <p:extLst>
      <p:ext uri="{BB962C8B-B14F-4D97-AF65-F5344CB8AC3E}">
        <p14:creationId xmlns:p14="http://schemas.microsoft.com/office/powerpoint/2010/main" val="1934181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Q26: (AT OR ABOVE GRADE LEVEL) SUMMARY TABLE: When it comes to each of the areas listed below, is your child achieving…?</a:t>
            </a:r>
          </a:p>
          <a:p>
            <a:endParaRPr lang="en-US" dirty="0"/>
          </a:p>
        </p:txBody>
      </p:sp>
      <p:sp>
        <p:nvSpPr>
          <p:cNvPr id="4" name="Slide Number Placeholder 3"/>
          <p:cNvSpPr>
            <a:spLocks noGrp="1"/>
          </p:cNvSpPr>
          <p:nvPr>
            <p:ph type="sldNum" sz="quarter" idx="5"/>
          </p:nvPr>
        </p:nvSpPr>
        <p:spPr/>
        <p:txBody>
          <a:bodyPr/>
          <a:lstStyle/>
          <a:p>
            <a:pPr defTabSz="933163">
              <a:defRPr/>
            </a:pPr>
            <a:fld id="{8BC5C8DE-96A7-4142-97E6-5BB3C0ABC904}" type="slidenum">
              <a:rPr lang="en-US">
                <a:solidFill>
                  <a:prstClr val="black"/>
                </a:solidFill>
                <a:latin typeface="Calibri" panose="020F0502020204030204"/>
              </a:rPr>
              <a:pPr defTabSz="933163">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540204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638">
              <a:defRPr/>
            </a:pPr>
            <a:r>
              <a:rPr lang="en-US" dirty="0"/>
              <a:t>Q25: How confident are you that you have a clear understanding of how well your child is achieving academically?</a:t>
            </a:r>
          </a:p>
          <a:p>
            <a:r>
              <a:rPr lang="en-US" sz="1800" dirty="0">
                <a:solidFill>
                  <a:srgbClr val="000000"/>
                </a:solidFill>
                <a:latin typeface="Arial" panose="020B0604020202020204" pitchFamily="34" charset="0"/>
              </a:rPr>
              <a:t>Q21: What percentage of parents/guardians of your students have a clear understanding of how well their children are achieving academically?</a:t>
            </a:r>
            <a:r>
              <a:rPr lang="en-US" b="0" dirty="0"/>
              <a:t> </a:t>
            </a:r>
          </a:p>
        </p:txBody>
      </p:sp>
      <p:sp>
        <p:nvSpPr>
          <p:cNvPr id="4" name="Slide Number Placeholder 3"/>
          <p:cNvSpPr>
            <a:spLocks noGrp="1"/>
          </p:cNvSpPr>
          <p:nvPr>
            <p:ph type="sldNum" sz="quarter" idx="5"/>
          </p:nvPr>
        </p:nvSpPr>
        <p:spPr/>
        <p:txBody>
          <a:bodyPr/>
          <a:lstStyle/>
          <a:p>
            <a:fld id="{8BC5C8DE-96A7-4142-97E6-5BB3C0ABC904}" type="slidenum">
              <a:rPr lang="en-US" smtClean="0"/>
              <a:t>29</a:t>
            </a:fld>
            <a:endParaRPr lang="en-US"/>
          </a:p>
        </p:txBody>
      </p:sp>
    </p:spTree>
    <p:extLst>
      <p:ext uri="{BB962C8B-B14F-4D97-AF65-F5344CB8AC3E}">
        <p14:creationId xmlns:p14="http://schemas.microsoft.com/office/powerpoint/2010/main" val="819836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638">
              <a:defRPr/>
            </a:pPr>
            <a:r>
              <a:rPr lang="en-US" b="1" dirty="0">
                <a:solidFill>
                  <a:srgbClr val="000000"/>
                </a:solidFill>
                <a:latin typeface="Arial" panose="020B0604020202020204" pitchFamily="34" charset="0"/>
              </a:rPr>
              <a:t>Q45: Here are some statements about family engagement. Please indicate how much you agree or disagree with each one.</a:t>
            </a:r>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30</a:t>
            </a:fld>
            <a:endParaRPr lang="en-US"/>
          </a:p>
        </p:txBody>
      </p:sp>
    </p:spTree>
    <p:extLst>
      <p:ext uri="{BB962C8B-B14F-4D97-AF65-F5344CB8AC3E}">
        <p14:creationId xmlns:p14="http://schemas.microsoft.com/office/powerpoint/2010/main" val="32291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or academic: </a:t>
            </a:r>
            <a:r>
              <a:rPr lang="en-US" dirty="0">
                <a:solidFill>
                  <a:srgbClr val="000000"/>
                </a:solidFill>
                <a:latin typeface="Arial" panose="020B0604020202020204" pitchFamily="34" charset="0"/>
              </a:rPr>
              <a:t>A program offered by your child’s school (like an afterschool program at their school)</a:t>
            </a:r>
            <a:r>
              <a:rPr lang="en-US" dirty="0"/>
              <a:t> ; </a:t>
            </a:r>
            <a:r>
              <a:rPr lang="en-US" dirty="0">
                <a:solidFill>
                  <a:srgbClr val="000000"/>
                </a:solidFill>
                <a:latin typeface="Arial" panose="020B0604020202020204" pitchFamily="34" charset="0"/>
              </a:rPr>
              <a:t>An in-person learning center that provides a supervised, enriching environment during virtual school days</a:t>
            </a:r>
            <a:r>
              <a:rPr lang="en-US" dirty="0"/>
              <a:t> ; </a:t>
            </a:r>
            <a:r>
              <a:rPr lang="en-US" dirty="0">
                <a:solidFill>
                  <a:srgbClr val="000000"/>
                </a:solidFill>
                <a:latin typeface="Arial" panose="020B0604020202020204" pitchFamily="34" charset="0"/>
              </a:rPr>
              <a:t>Reading group or book club</a:t>
            </a:r>
            <a:r>
              <a:rPr lang="en-US" dirty="0"/>
              <a:t> ; </a:t>
            </a:r>
            <a:r>
              <a:rPr lang="en-US" dirty="0">
                <a:solidFill>
                  <a:srgbClr val="000000"/>
                </a:solidFill>
                <a:latin typeface="Arial" panose="020B0604020202020204" pitchFamily="34" charset="0"/>
              </a:rPr>
              <a:t>College readiness/standardized test preparation program</a:t>
            </a:r>
            <a:r>
              <a:rPr lang="en-US" dirty="0"/>
              <a:t> ; </a:t>
            </a:r>
            <a:r>
              <a:rPr lang="en-US" dirty="0">
                <a:solidFill>
                  <a:srgbClr val="000000"/>
                </a:solidFill>
                <a:latin typeface="Arial" panose="020B0604020202020204" pitchFamily="34" charset="0"/>
              </a:rPr>
              <a:t>Early learning parent-child activity group</a:t>
            </a:r>
            <a:r>
              <a:rPr lang="en-US" dirty="0"/>
              <a:t> </a:t>
            </a:r>
          </a:p>
          <a:p>
            <a:r>
              <a:rPr lang="en-US" dirty="0"/>
              <a:t>Youth development: </a:t>
            </a:r>
            <a:r>
              <a:rPr lang="en-US" dirty="0">
                <a:solidFill>
                  <a:srgbClr val="000000"/>
                </a:solidFill>
                <a:latin typeface="Arial" panose="020B0604020202020204" pitchFamily="34" charset="0"/>
              </a:rPr>
              <a:t>A program offered through a community provider (like Boys &amp; Girls Club, YMCA, etc.)</a:t>
            </a:r>
            <a:r>
              <a:rPr lang="en-US" dirty="0"/>
              <a:t> ; </a:t>
            </a:r>
            <a:r>
              <a:rPr lang="en-US" dirty="0">
                <a:solidFill>
                  <a:srgbClr val="000000"/>
                </a:solidFill>
                <a:latin typeface="Arial" panose="020B0604020202020204" pitchFamily="34" charset="0"/>
              </a:rPr>
              <a:t>Scouting</a:t>
            </a:r>
            <a:r>
              <a:rPr lang="en-US" dirty="0"/>
              <a:t> ; </a:t>
            </a:r>
            <a:r>
              <a:rPr lang="en-US" dirty="0">
                <a:solidFill>
                  <a:srgbClr val="000000"/>
                </a:solidFill>
                <a:latin typeface="Arial" panose="020B0604020202020204" pitchFamily="34" charset="0"/>
              </a:rPr>
              <a:t>Volunteer service projects</a:t>
            </a:r>
            <a:r>
              <a:rPr lang="en-US" dirty="0"/>
              <a:t> ; </a:t>
            </a:r>
            <a:r>
              <a:rPr lang="en-US" dirty="0">
                <a:solidFill>
                  <a:srgbClr val="000000"/>
                </a:solidFill>
                <a:latin typeface="Arial" panose="020B0604020202020204" pitchFamily="34" charset="0"/>
              </a:rPr>
              <a:t>A leadership and mentoring program (4-H, Junior Achievement, etc.)</a:t>
            </a:r>
            <a:r>
              <a:rPr lang="en-US" dirty="0"/>
              <a:t> </a:t>
            </a:r>
          </a:p>
          <a:p>
            <a:r>
              <a:rPr lang="en-US" dirty="0"/>
              <a:t>Sports/arts/other interests: </a:t>
            </a:r>
            <a:r>
              <a:rPr lang="en-US" dirty="0">
                <a:solidFill>
                  <a:srgbClr val="000000"/>
                </a:solidFill>
                <a:latin typeface="Arial" panose="020B0604020202020204" pitchFamily="34" charset="0"/>
              </a:rPr>
              <a:t>Organized team sports</a:t>
            </a:r>
            <a:r>
              <a:rPr lang="en-US" dirty="0"/>
              <a:t> ; </a:t>
            </a:r>
            <a:r>
              <a:rPr lang="en-US" dirty="0">
                <a:solidFill>
                  <a:srgbClr val="000000"/>
                </a:solidFill>
                <a:latin typeface="Arial" panose="020B0604020202020204" pitchFamily="34" charset="0"/>
              </a:rPr>
              <a:t>Art, dance, music, or other special lessons</a:t>
            </a:r>
            <a:r>
              <a:rPr lang="en-US" dirty="0"/>
              <a:t> ; </a:t>
            </a:r>
            <a:r>
              <a:rPr lang="en-US" dirty="0">
                <a:solidFill>
                  <a:srgbClr val="000000"/>
                </a:solidFill>
                <a:latin typeface="Arial" panose="020B0604020202020204" pitchFamily="34" charset="0"/>
              </a:rPr>
              <a:t>Coding, robotics, or STEM-related club</a:t>
            </a:r>
            <a:r>
              <a:rPr lang="en-US" dirty="0"/>
              <a:t> </a:t>
            </a:r>
          </a:p>
          <a:p>
            <a:r>
              <a:rPr lang="en-US" dirty="0"/>
              <a:t>Opportunity-centered: </a:t>
            </a:r>
            <a:r>
              <a:rPr lang="en-US" dirty="0">
                <a:solidFill>
                  <a:srgbClr val="000000"/>
                </a:solidFill>
                <a:latin typeface="Arial" panose="020B0604020202020204" pitchFamily="34" charset="0"/>
              </a:rPr>
              <a:t>A program run by the department of Parks and Recreation, city, town, or other local government office</a:t>
            </a:r>
            <a:r>
              <a:rPr lang="en-US" dirty="0"/>
              <a:t> ; </a:t>
            </a:r>
            <a:r>
              <a:rPr lang="en-US" dirty="0">
                <a:solidFill>
                  <a:srgbClr val="000000"/>
                </a:solidFill>
                <a:latin typeface="Arial" panose="020B0604020202020204" pitchFamily="34" charset="0"/>
              </a:rPr>
              <a:t>A program run by a museum, science center, library, church, or other institution</a:t>
            </a:r>
            <a:r>
              <a:rPr lang="en-US" dirty="0"/>
              <a:t> ; </a:t>
            </a:r>
            <a:r>
              <a:rPr lang="en-US" dirty="0">
                <a:solidFill>
                  <a:srgbClr val="000000"/>
                </a:solidFill>
                <a:latin typeface="Arial" panose="020B0604020202020204" pitchFamily="34" charset="0"/>
              </a:rPr>
              <a:t>Religious instruction, youth group, or faith-based program</a:t>
            </a:r>
            <a:r>
              <a:rPr lang="en-US" dirty="0"/>
              <a:t> </a:t>
            </a:r>
          </a:p>
          <a:p>
            <a:endParaRPr lang="en-US" dirty="0"/>
          </a:p>
          <a:p>
            <a:r>
              <a:rPr lang="en-US" dirty="0"/>
              <a:t>Q20: The remainder of this survey will focus on:   Programs that your child might participate in outside of school hours and/or the regular classroom schedule. These are programs that have a learning or skills component, with organized activities and/or learning opportunities, in addition to providing childcare. Does your child currently participate in any of the following? This could take place before or after school or on weekends, online or in person. Please select all that apply.</a:t>
            </a:r>
          </a:p>
          <a:p>
            <a:r>
              <a:rPr lang="en-US" dirty="0"/>
              <a:t>Q22: You said your child participates in the following out-of-school-time programs. Which one is their primary program, the one that they participate in most at this point in time? Please select one and continue to think of that one program for the remainder of the survey.</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9</a:t>
            </a:fld>
            <a:endParaRPr lang="en-US"/>
          </a:p>
        </p:txBody>
      </p:sp>
    </p:spTree>
    <p:extLst>
      <p:ext uri="{BB962C8B-B14F-4D97-AF65-F5344CB8AC3E}">
        <p14:creationId xmlns:p14="http://schemas.microsoft.com/office/powerpoint/2010/main" val="3562209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008">
              <a:defRPr/>
            </a:pPr>
            <a:r>
              <a:rPr lang="en-US" dirty="0"/>
              <a:t>Parents want the opportunity to express their thoughts and ideas</a:t>
            </a:r>
          </a:p>
          <a:p>
            <a:pPr defTabSz="965008">
              <a:defRPr/>
            </a:pPr>
            <a:r>
              <a:rPr lang="en-US" dirty="0"/>
              <a:t>But few will take action</a:t>
            </a:r>
          </a:p>
          <a:p>
            <a:pPr defTabSz="965008">
              <a:defRPr/>
            </a:pPr>
            <a:endParaRPr lang="en-US" dirty="0"/>
          </a:p>
          <a:p>
            <a:pPr defTabSz="965008">
              <a:defRPr/>
            </a:pPr>
            <a:endParaRPr lang="en-US" dirty="0"/>
          </a:p>
          <a:p>
            <a:pPr defTabSz="965008">
              <a:defRPr/>
            </a:pPr>
            <a:r>
              <a:rPr lang="en-US" dirty="0"/>
              <a:t>Q47: Here are a list of ways in which parents may or may not want to have a say in their child’s education. Please indicate for which one(s), if any, you would definitely want the opportunity to do so. Also, please indicate for which one(s), if any, you definitely do not want the opportunity to do.</a:t>
            </a:r>
          </a:p>
          <a:p>
            <a:pPr defTabSz="965008">
              <a:defRPr/>
            </a:pPr>
            <a:r>
              <a:rPr lang="en-US" dirty="0"/>
              <a:t>Q48: And which of these have you actually done in this past school year? Please select all that apply.</a:t>
            </a:r>
          </a:p>
          <a:p>
            <a:pPr defTabSz="965008">
              <a:defRPr/>
            </a:pPr>
            <a:endParaRPr lang="en-US" dirty="0"/>
          </a:p>
          <a:p>
            <a:pPr defTabSz="965008">
              <a:defRPr/>
            </a:pPr>
            <a:r>
              <a:rPr lang="en-US" dirty="0">
                <a:latin typeface="Segoe UI" panose="020B0502040204020203" pitchFamily="34" charset="0"/>
              </a:rPr>
              <a:t>We analyzed the parents who indicate they have taken at least three of these steps this past year. Disproportionately…</a:t>
            </a:r>
            <a:br>
              <a:rPr lang="en-US" dirty="0">
                <a:latin typeface="Segoe UI" panose="020B0502040204020203" pitchFamily="34" charset="0"/>
              </a:rPr>
            </a:br>
            <a:r>
              <a:rPr lang="en-US" dirty="0">
                <a:latin typeface="Segoe UI" panose="020B0502040204020203" pitchFamily="34" charset="0"/>
              </a:rPr>
              <a:t>ES (compared to HS)</a:t>
            </a:r>
            <a:br>
              <a:rPr lang="en-US" dirty="0">
                <a:latin typeface="Segoe UI" panose="020B0502040204020203" pitchFamily="34" charset="0"/>
              </a:rPr>
            </a:br>
            <a:r>
              <a:rPr lang="en-US" dirty="0">
                <a:latin typeface="Segoe UI" panose="020B0502040204020203" pitchFamily="34" charset="0"/>
              </a:rPr>
              <a:t>Under 35 years of age</a:t>
            </a:r>
            <a:br>
              <a:rPr lang="en-US" dirty="0">
                <a:latin typeface="Segoe UI" panose="020B0502040204020203" pitchFamily="34" charset="0"/>
              </a:rPr>
            </a:br>
            <a:r>
              <a:rPr lang="en-US" dirty="0">
                <a:latin typeface="Segoe UI" panose="020B0502040204020203" pitchFamily="34" charset="0"/>
              </a:rPr>
              <a:t>Child has IEP/504</a:t>
            </a:r>
            <a:br>
              <a:rPr lang="en-US" dirty="0">
                <a:latin typeface="Segoe UI" panose="020B0502040204020203" pitchFamily="34" charset="0"/>
              </a:rPr>
            </a:br>
            <a:r>
              <a:rPr lang="en-US" dirty="0">
                <a:latin typeface="Segoe UI" panose="020B0502040204020203" pitchFamily="34" charset="0"/>
              </a:rPr>
              <a:t>OST</a:t>
            </a:r>
            <a:br>
              <a:rPr lang="en-US" dirty="0">
                <a:latin typeface="Segoe UI" panose="020B0502040204020203" pitchFamily="34" charset="0"/>
              </a:rPr>
            </a:br>
            <a:r>
              <a:rPr lang="en-US" dirty="0">
                <a:latin typeface="Segoe UI" panose="020B0502040204020203" pitchFamily="34" charset="0"/>
              </a:rPr>
              <a:t>Urban</a:t>
            </a:r>
            <a:br>
              <a:rPr lang="en-US" dirty="0">
                <a:latin typeface="Segoe UI" panose="020B0502040204020203" pitchFamily="34" charset="0"/>
              </a:rPr>
            </a:br>
            <a:r>
              <a:rPr lang="en-US" dirty="0">
                <a:latin typeface="Segoe UI" panose="020B0502040204020203" pitchFamily="34" charset="0"/>
              </a:rPr>
              <a:t>College Degree +</a:t>
            </a:r>
            <a:br>
              <a:rPr lang="en-US" dirty="0">
                <a:latin typeface="Segoe UI" panose="020B0502040204020203" pitchFamily="34" charset="0"/>
              </a:rPr>
            </a:br>
            <a:r>
              <a:rPr lang="en-US" dirty="0">
                <a:latin typeface="Segoe UI" panose="020B0502040204020203" pitchFamily="34" charset="0"/>
              </a:rPr>
              <a:t>High income ($100K+)</a:t>
            </a:r>
            <a:endParaRPr lang="en-US" dirty="0">
              <a:latin typeface="Arial" panose="020B0604020202020204" pitchFamily="34" charset="0"/>
            </a:endParaRPr>
          </a:p>
          <a:p>
            <a:pPr defTabSz="965008">
              <a:defRPr/>
            </a:pPr>
            <a:endParaRPr lang="en-US" dirty="0"/>
          </a:p>
        </p:txBody>
      </p:sp>
      <p:sp>
        <p:nvSpPr>
          <p:cNvPr id="4" name="Slide Number Placeholder 3"/>
          <p:cNvSpPr>
            <a:spLocks noGrp="1"/>
          </p:cNvSpPr>
          <p:nvPr>
            <p:ph type="sldNum" sz="quarter" idx="5"/>
          </p:nvPr>
        </p:nvSpPr>
        <p:spPr/>
        <p:txBody>
          <a:bodyPr/>
          <a:lstStyle/>
          <a:p>
            <a:pPr defTabSz="939363">
              <a:defRPr/>
            </a:pPr>
            <a:fld id="{8BC5C8DE-96A7-4142-97E6-5BB3C0ABC904}" type="slidenum">
              <a:rPr lang="en-US">
                <a:solidFill>
                  <a:prstClr val="black"/>
                </a:solidFill>
                <a:latin typeface="Calibri" panose="020F0502020204030204"/>
              </a:rPr>
              <a:pPr defTabSz="939363">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89419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Tutoring at bottom of list, </a:t>
            </a:r>
            <a:r>
              <a:rPr lang="en-US" b="0" dirty="0" err="1"/>
              <a:t>bc</a:t>
            </a:r>
            <a:r>
              <a:rPr lang="en-US" b="0" dirty="0"/>
              <a:t> don’t think urgent need</a:t>
            </a:r>
          </a:p>
          <a:p>
            <a:r>
              <a:rPr lang="en-US" b="0" dirty="0"/>
              <a:t>9 out of 10 think their child is at or above grade level on both math and reading</a:t>
            </a:r>
          </a:p>
          <a:p>
            <a:endParaRPr lang="en-US" b="0" dirty="0"/>
          </a:p>
          <a:p>
            <a:r>
              <a:rPr lang="en-US" b="0" dirty="0"/>
              <a:t>Q49:  As you think about this summer, which of the following actions do you plan to take for your child over the summer? Please select all that apply.</a:t>
            </a:r>
          </a:p>
          <a:p>
            <a:endParaRPr lang="en-US" dirty="0"/>
          </a:p>
        </p:txBody>
      </p:sp>
      <p:sp>
        <p:nvSpPr>
          <p:cNvPr id="4" name="Slide Number Placeholder 3"/>
          <p:cNvSpPr>
            <a:spLocks noGrp="1"/>
          </p:cNvSpPr>
          <p:nvPr>
            <p:ph type="sldNum" sz="quarter" idx="5"/>
          </p:nvPr>
        </p:nvSpPr>
        <p:spPr/>
        <p:txBody>
          <a:bodyPr/>
          <a:lstStyle/>
          <a:p>
            <a:pPr defTabSz="933163">
              <a:defRPr/>
            </a:pPr>
            <a:fld id="{8BC5C8DE-96A7-4142-97E6-5BB3C0ABC904}" type="slidenum">
              <a:rPr lang="en-US">
                <a:solidFill>
                  <a:prstClr val="black"/>
                </a:solidFill>
                <a:latin typeface="Calibri" panose="020F0502020204030204"/>
              </a:rPr>
              <a:pPr defTabSz="933163">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546177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single road map that characterized how parents found and chose OST programs for their child, though most selected programs that aligned with their goals for their child’s development. </a:t>
            </a:r>
          </a:p>
          <a:p>
            <a:endParaRPr lang="en-US" dirty="0"/>
          </a:p>
        </p:txBody>
      </p:sp>
      <p:sp>
        <p:nvSpPr>
          <p:cNvPr id="4" name="Slide Number Placeholder 3"/>
          <p:cNvSpPr>
            <a:spLocks noGrp="1"/>
          </p:cNvSpPr>
          <p:nvPr>
            <p:ph type="sldNum" sz="quarter" idx="5"/>
          </p:nvPr>
        </p:nvSpPr>
        <p:spPr/>
        <p:txBody>
          <a:bodyPr/>
          <a:lstStyle/>
          <a:p>
            <a:fld id="{701B77B2-0042-4292-A612-29DE10DC7502}" type="slidenum">
              <a:rPr lang="en-US" smtClean="0"/>
              <a:t>10</a:t>
            </a:fld>
            <a:endParaRPr lang="en-US"/>
          </a:p>
        </p:txBody>
      </p:sp>
    </p:spTree>
    <p:extLst>
      <p:ext uri="{BB962C8B-B14F-4D97-AF65-F5344CB8AC3E}">
        <p14:creationId xmlns:p14="http://schemas.microsoft.com/office/powerpoint/2010/main" val="3077678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Q27: Which of the following did you do to research out-of-school time programs before signing your child up? Please select all that apply.</a:t>
            </a:r>
          </a:p>
          <a:p>
            <a:endParaRPr lang="en-US" dirty="0"/>
          </a:p>
          <a:p>
            <a:pPr defTabSz="939368">
              <a:defRPr/>
            </a:pPr>
            <a:r>
              <a:rPr lang="en-US" dirty="0"/>
              <a:t>*97% of PST Parents spending $100+ did research before signing up (+11), compared to 88% of OST Parents in free programs </a:t>
            </a:r>
          </a:p>
          <a:p>
            <a:r>
              <a:rPr lang="en-US" dirty="0"/>
              <a:t>*OST Parents $100+ more likely to read online reviews (38%), visit or tour (34%), speak to school administrators (25%)</a:t>
            </a:r>
          </a:p>
          <a:p>
            <a:pPr>
              <a:lnSpc>
                <a:spcPct val="110000"/>
              </a:lnSpc>
              <a:spcBef>
                <a:spcPts val="616"/>
              </a:spcBef>
              <a:buClr>
                <a:schemeClr val="tx1"/>
              </a:buClr>
            </a:pPr>
            <a:r>
              <a:rPr lang="en-US" b="1" dirty="0"/>
              <a:t>African American </a:t>
            </a:r>
            <a:r>
              <a:rPr lang="en-US" dirty="0"/>
              <a:t>and </a:t>
            </a:r>
            <a:r>
              <a:rPr lang="en-US" b="1" dirty="0"/>
              <a:t>Hispanic</a:t>
            </a:r>
            <a:r>
              <a:rPr lang="en-US" dirty="0"/>
              <a:t> Parents are more likely to get referrals from </a:t>
            </a:r>
            <a:r>
              <a:rPr lang="en-US" b="1" dirty="0"/>
              <a:t>school administrators</a:t>
            </a:r>
            <a:r>
              <a:rPr lang="en-US" dirty="0"/>
              <a:t> about programs, </a:t>
            </a:r>
            <a:r>
              <a:rPr lang="en-US" b="1" dirty="0"/>
              <a:t>White</a:t>
            </a:r>
            <a:r>
              <a:rPr lang="en-US" dirty="0"/>
              <a:t> and </a:t>
            </a:r>
            <a:r>
              <a:rPr lang="en-US" b="1" dirty="0"/>
              <a:t>Higher Income </a:t>
            </a:r>
            <a:r>
              <a:rPr lang="en-US" dirty="0"/>
              <a:t>Parents, </a:t>
            </a:r>
            <a:r>
              <a:rPr lang="en-US" b="1" dirty="0"/>
              <a:t>mentors or coaches</a:t>
            </a:r>
          </a:p>
          <a:p>
            <a:r>
              <a:rPr lang="en-US" dirty="0"/>
              <a:t>African American more likely to tour</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11</a:t>
            </a:fld>
            <a:endParaRPr lang="en-US"/>
          </a:p>
        </p:txBody>
      </p:sp>
    </p:spTree>
    <p:extLst>
      <p:ext uri="{BB962C8B-B14F-4D97-AF65-F5344CB8AC3E}">
        <p14:creationId xmlns:p14="http://schemas.microsoft.com/office/powerpoint/2010/main" val="36083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Q33: Which of the following skills or attributes do you think are the MOST IMPORTANT TO DEVELOP IN SCHOOL? (Pick up to 5)</a:t>
            </a:r>
          </a:p>
          <a:p>
            <a:r>
              <a:rPr lang="en-US" dirty="0"/>
              <a:t>Q34: Which of the following skills or attributes do you think are the MOST IMPORTANT TO DEVELOP AT HOME? (Pick up to 5)</a:t>
            </a:r>
          </a:p>
          <a:p>
            <a:r>
              <a:rPr lang="en-US" dirty="0"/>
              <a:t>Q35: Which of the following skills or attributes do you think are the MOST IMPORTANT TO DEVELOP IN OUT-OF-SCHOOL-TIME PROGRAMS? (Pick up to 5)</a:t>
            </a:r>
          </a:p>
          <a:p>
            <a:r>
              <a:rPr lang="en-US" dirty="0"/>
              <a:t>[SAVED SUMMER QUESTION FOR SUMMER SECTION]</a:t>
            </a:r>
          </a:p>
          <a:p>
            <a:endParaRPr lang="en-US" dirty="0"/>
          </a:p>
          <a:p>
            <a:r>
              <a:rPr lang="en-US" dirty="0">
                <a:latin typeface="Calibri"/>
                <a:ea typeface="Calibri" panose="020F0502020204030204" pitchFamily="34" charset="0"/>
                <a:cs typeface="Calibri"/>
              </a:rPr>
              <a:t>. While there is overlap across settings, parents view OST as most focused on developing social skills, schools on cognitive and academic skills, and the home as the place to build emotional skills.</a:t>
            </a:r>
            <a:endParaRPr lang="en-US" dirty="0"/>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13</a:t>
            </a:fld>
            <a:endParaRPr lang="en-US"/>
          </a:p>
        </p:txBody>
      </p:sp>
    </p:spTree>
    <p:extLst>
      <p:ext uri="{BB962C8B-B14F-4D97-AF65-F5344CB8AC3E}">
        <p14:creationId xmlns:p14="http://schemas.microsoft.com/office/powerpoint/2010/main" val="328902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8">
              <a:defRPr/>
            </a:pPr>
            <a:r>
              <a:rPr lang="en-US" dirty="0"/>
              <a:t>Q37: Below are some reasons why people say out-of-school-time programs are important to complement or support learning, in a different way than happens at school and home. For each, please indicate how motivating that statement is to you personally as a reason to enroll your child in an out-of-school-time program:</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16</a:t>
            </a:fld>
            <a:endParaRPr lang="en-US"/>
          </a:p>
        </p:txBody>
      </p:sp>
    </p:spTree>
    <p:extLst>
      <p:ext uri="{BB962C8B-B14F-4D97-AF65-F5344CB8AC3E}">
        <p14:creationId xmlns:p14="http://schemas.microsoft.com/office/powerpoint/2010/main" val="3621334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8">
              <a:defRPr/>
            </a:pPr>
            <a:r>
              <a:rPr lang="en-US" dirty="0"/>
              <a:t>Q30: How important is each of the following in determining the QUALITY of the program?</a:t>
            </a:r>
          </a:p>
          <a:p>
            <a:pPr marL="0" algn="l" rtl="0" eaLnBrk="1" fontAlgn="t" latinLnBrk="0" hangingPunct="1">
              <a:spcBef>
                <a:spcPts val="0"/>
              </a:spcBef>
              <a:spcAft>
                <a:spcPts val="0"/>
              </a:spcAft>
            </a:pPr>
            <a:r>
              <a:rPr lang="en-US" sz="1800" b="0" i="0" u="none" strike="noStrike" kern="1200" dirty="0">
                <a:solidFill>
                  <a:srgbClr val="2F3F4A"/>
                </a:solidFill>
                <a:effectLst/>
                <a:latin typeface="Arial" panose="020B0604020202020204" pitchFamily="34" charset="0"/>
              </a:rPr>
              <a:t>The staff is trustworthy </a:t>
            </a:r>
            <a:endParaRPr lang="en-US" sz="1800" b="0" i="0" u="none" strike="noStrike" dirty="0">
              <a:effectLst/>
              <a:latin typeface="Arial" panose="020B0604020202020204" pitchFamily="34" charset="0"/>
            </a:endParaRPr>
          </a:p>
          <a:p>
            <a:pPr marL="0" algn="ctr" rtl="0" eaLnBrk="1" fontAlgn="b" latinLnBrk="0" hangingPunct="1">
              <a:spcBef>
                <a:spcPts val="0"/>
              </a:spcBef>
              <a:spcAft>
                <a:spcPts val="0"/>
              </a:spcAft>
            </a:pPr>
            <a:r>
              <a:rPr lang="en-US" sz="1800" b="1" i="0" u="none" strike="noStrike" kern="1200" dirty="0">
                <a:solidFill>
                  <a:srgbClr val="2F3F4A"/>
                </a:solidFill>
                <a:effectLst/>
                <a:latin typeface="Arial" panose="020B0604020202020204" pitchFamily="34" charset="0"/>
              </a:rPr>
              <a:t>82%</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2F3F4A"/>
                </a:solidFill>
                <a:effectLst/>
                <a:latin typeface="Arial" panose="020B0604020202020204" pitchFamily="34" charset="0"/>
              </a:rPr>
              <a:t>The staff respects you and your child </a:t>
            </a:r>
            <a:endParaRPr lang="en-US" sz="1800" b="0" i="0" u="none" strike="noStrike" dirty="0">
              <a:effectLst/>
              <a:latin typeface="Arial" panose="020B0604020202020204" pitchFamily="34" charset="0"/>
            </a:endParaRPr>
          </a:p>
          <a:p>
            <a:pPr marL="0" algn="ctr" rtl="0" eaLnBrk="1" fontAlgn="b" latinLnBrk="0" hangingPunct="1">
              <a:spcBef>
                <a:spcPts val="0"/>
              </a:spcBef>
              <a:spcAft>
                <a:spcPts val="0"/>
              </a:spcAft>
            </a:pPr>
            <a:r>
              <a:rPr lang="en-US" sz="1800" b="1" i="0" u="none" strike="noStrike" kern="1200" dirty="0">
                <a:solidFill>
                  <a:srgbClr val="2F3F4A"/>
                </a:solidFill>
                <a:effectLst/>
                <a:latin typeface="Arial" panose="020B0604020202020204" pitchFamily="34" charset="0"/>
              </a:rPr>
              <a:t>81%</a:t>
            </a:r>
            <a:endParaRPr lang="en-US" sz="1800" b="0" i="0" u="none" strike="noStrike" dirty="0">
              <a:effectLst/>
              <a:latin typeface="Arial" panose="020B0604020202020204" pitchFamily="34" charset="0"/>
            </a:endParaRPr>
          </a:p>
          <a:p>
            <a:pPr defTabSz="939368">
              <a:defRPr/>
            </a:pPr>
            <a:endParaRPr lang="en-US" dirty="0"/>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17</a:t>
            </a:fld>
            <a:endParaRPr lang="en-US"/>
          </a:p>
        </p:txBody>
      </p:sp>
    </p:spTree>
    <p:extLst>
      <p:ext uri="{BB962C8B-B14F-4D97-AF65-F5344CB8AC3E}">
        <p14:creationId xmlns:p14="http://schemas.microsoft.com/office/powerpoint/2010/main" val="383481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12">
              <a:defRPr/>
            </a:pPr>
            <a:r>
              <a:rPr lang="en-US" b="1" dirty="0">
                <a:solidFill>
                  <a:srgbClr val="000000"/>
                </a:solidFill>
                <a:latin typeface="Arial" panose="020B0604020202020204" pitchFamily="34" charset="0"/>
              </a:rPr>
              <a:t>Q60: What was your approximate annual household income for 2020, before taxes, from all sources?</a:t>
            </a:r>
            <a:r>
              <a:rPr lang="en-US" dirty="0"/>
              <a:t> </a:t>
            </a:r>
          </a:p>
          <a:p>
            <a:pPr defTabSz="939212">
              <a:defRPr/>
            </a:pPr>
            <a:r>
              <a:rPr lang="en-US" b="1" dirty="0">
                <a:solidFill>
                  <a:srgbClr val="000000"/>
                </a:solidFill>
                <a:latin typeface="Arial" panose="020B0604020202020204" pitchFamily="34" charset="0"/>
              </a:rPr>
              <a:t>Q59: What is the last grade that you completed in school?</a:t>
            </a:r>
            <a:r>
              <a:rPr lang="en-US" dirty="0"/>
              <a:t> </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19</a:t>
            </a:fld>
            <a:endParaRPr lang="en-US"/>
          </a:p>
        </p:txBody>
      </p:sp>
    </p:spTree>
    <p:extLst>
      <p:ext uri="{BB962C8B-B14F-4D97-AF65-F5344CB8AC3E}">
        <p14:creationId xmlns:p14="http://schemas.microsoft.com/office/powerpoint/2010/main" val="38882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8">
              <a:defRPr/>
            </a:pPr>
            <a:r>
              <a:rPr lang="en-US" dirty="0"/>
              <a:t>Q29: Overall, how would you rate the quality of your child’s primary out-of-school time program?</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20</a:t>
            </a:fld>
            <a:endParaRPr lang="en-US"/>
          </a:p>
        </p:txBody>
      </p:sp>
    </p:spTree>
    <p:extLst>
      <p:ext uri="{BB962C8B-B14F-4D97-AF65-F5344CB8AC3E}">
        <p14:creationId xmlns:p14="http://schemas.microsoft.com/office/powerpoint/2010/main" val="1350822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lue_background.png" descr="blue_background.png">
            <a:extLst>
              <a:ext uri="{FF2B5EF4-FFF2-40B4-BE49-F238E27FC236}">
                <a16:creationId xmlns:a16="http://schemas.microsoft.com/office/drawing/2014/main" id="{B21D3274-CD45-F741-BFFB-6C877C6AC2C0}"/>
              </a:ext>
            </a:extLst>
          </p:cNvPr>
          <p:cNvPicPr>
            <a:picLocks noChangeAspect="1"/>
          </p:cNvPicPr>
          <p:nvPr userDrawn="1"/>
        </p:nvPicPr>
        <p:blipFill>
          <a:blip r:embed="rId2"/>
          <a:srcRect b="23716"/>
          <a:stretch>
            <a:fillRect/>
          </a:stretch>
        </p:blipFill>
        <p:spPr>
          <a:xfrm>
            <a:off x="0" y="0"/>
            <a:ext cx="1218960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4472"/>
                </a:lnTo>
                <a:lnTo>
                  <a:pt x="21600" y="0"/>
                </a:lnTo>
                <a:lnTo>
                  <a:pt x="0" y="0"/>
                </a:lnTo>
                <a:close/>
              </a:path>
            </a:pathLst>
          </a:custGeom>
          <a:ln w="12700">
            <a:miter lim="400000"/>
          </a:ln>
        </p:spPr>
      </p:pic>
      <p:sp>
        <p:nvSpPr>
          <p:cNvPr id="2" name="Title 1">
            <a:extLst>
              <a:ext uri="{FF2B5EF4-FFF2-40B4-BE49-F238E27FC236}">
                <a16:creationId xmlns:a16="http://schemas.microsoft.com/office/drawing/2014/main" id="{C54C4BAF-17F4-AC41-AC29-440F7ED832B0}"/>
              </a:ext>
            </a:extLst>
          </p:cNvPr>
          <p:cNvSpPr>
            <a:spLocks noGrp="1"/>
          </p:cNvSpPr>
          <p:nvPr>
            <p:ph type="ctrTitle" hasCustomPrompt="1"/>
          </p:nvPr>
        </p:nvSpPr>
        <p:spPr>
          <a:xfrm>
            <a:off x="834484" y="2290353"/>
            <a:ext cx="6650275" cy="1271861"/>
          </a:xfrm>
        </p:spPr>
        <p:txBody>
          <a:bodyPr anchor="b">
            <a:noAutofit/>
          </a:bodyPr>
          <a:lstStyle>
            <a:lvl1pPr algn="l">
              <a:defRPr sz="4000" b="1">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9F7C2BDC-79FE-0D4A-8F68-C4370A47B44F}"/>
              </a:ext>
            </a:extLst>
          </p:cNvPr>
          <p:cNvSpPr>
            <a:spLocks noGrp="1"/>
          </p:cNvSpPr>
          <p:nvPr>
            <p:ph type="subTitle" idx="1"/>
          </p:nvPr>
        </p:nvSpPr>
        <p:spPr>
          <a:xfrm>
            <a:off x="834484" y="3654290"/>
            <a:ext cx="6650275" cy="9318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Content Placeholder 14">
            <a:extLst>
              <a:ext uri="{FF2B5EF4-FFF2-40B4-BE49-F238E27FC236}">
                <a16:creationId xmlns:a16="http://schemas.microsoft.com/office/drawing/2014/main" id="{1638D107-A118-CC46-9FE6-A631C2D5D1FF}"/>
              </a:ext>
            </a:extLst>
          </p:cNvPr>
          <p:cNvSpPr>
            <a:spLocks noGrp="1"/>
          </p:cNvSpPr>
          <p:nvPr>
            <p:ph sz="quarter" idx="10" hasCustomPrompt="1"/>
          </p:nvPr>
        </p:nvSpPr>
        <p:spPr>
          <a:xfrm>
            <a:off x="834858" y="5220431"/>
            <a:ext cx="3863159" cy="448849"/>
          </a:xfrm>
        </p:spPr>
        <p:txBody>
          <a:bodyPr>
            <a:no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INSERT DATE</a:t>
            </a:r>
          </a:p>
        </p:txBody>
      </p:sp>
      <p:pic>
        <p:nvPicPr>
          <p:cNvPr id="7" name="Picture 6" descr="A picture containing drawing&#10;&#10;Description automatically generated">
            <a:extLst>
              <a:ext uri="{FF2B5EF4-FFF2-40B4-BE49-F238E27FC236}">
                <a16:creationId xmlns:a16="http://schemas.microsoft.com/office/drawing/2014/main" id="{6F8086AC-C545-D84A-A3AD-927940525D9F}"/>
              </a:ext>
            </a:extLst>
          </p:cNvPr>
          <p:cNvPicPr>
            <a:picLocks noChangeAspect="1"/>
          </p:cNvPicPr>
          <p:nvPr userDrawn="1"/>
        </p:nvPicPr>
        <p:blipFill>
          <a:blip r:embed="rId3"/>
          <a:stretch>
            <a:fillRect/>
          </a:stretch>
        </p:blipFill>
        <p:spPr>
          <a:xfrm>
            <a:off x="708938" y="141512"/>
            <a:ext cx="2243908" cy="1940560"/>
          </a:xfrm>
          <a:prstGeom prst="rect">
            <a:avLst/>
          </a:prstGeom>
        </p:spPr>
      </p:pic>
    </p:spTree>
    <p:extLst>
      <p:ext uri="{BB962C8B-B14F-4D97-AF65-F5344CB8AC3E}">
        <p14:creationId xmlns:p14="http://schemas.microsoft.com/office/powerpoint/2010/main" val="346973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pic>
        <p:nvPicPr>
          <p:cNvPr id="5" name="Shape 26" descr="blue_background.png">
            <a:extLst>
              <a:ext uri="{FF2B5EF4-FFF2-40B4-BE49-F238E27FC236}">
                <a16:creationId xmlns:a16="http://schemas.microsoft.com/office/drawing/2014/main" id="{A521F2EF-CA37-524D-B5F5-49D7EA8E996A}"/>
              </a:ext>
            </a:extLst>
          </p:cNvPr>
          <p:cNvPicPr preferRelativeResize="0"/>
          <p:nvPr userDrawn="1"/>
        </p:nvPicPr>
        <p:blipFill rotWithShape="1">
          <a:blip r:embed="rId2">
            <a:alphaModFix/>
          </a:blip>
          <a:srcRect l="1" t="12560" r="987" b="11865"/>
          <a:stretch/>
        </p:blipFill>
        <p:spPr>
          <a:xfrm>
            <a:off x="0" y="-1"/>
            <a:ext cx="12192000" cy="6863255"/>
          </a:xfrm>
          <a:prstGeom prst="rect">
            <a:avLst/>
          </a:prstGeom>
          <a:noFill/>
          <a:ln>
            <a:noFill/>
          </a:ln>
        </p:spPr>
      </p:pic>
      <p:sp>
        <p:nvSpPr>
          <p:cNvPr id="9" name="TextBox 8">
            <a:extLst>
              <a:ext uri="{FF2B5EF4-FFF2-40B4-BE49-F238E27FC236}">
                <a16:creationId xmlns:a16="http://schemas.microsoft.com/office/drawing/2014/main" id="{4B830485-9995-7143-959F-176FD436A051}"/>
              </a:ext>
            </a:extLst>
          </p:cNvPr>
          <p:cNvSpPr txBox="1"/>
          <p:nvPr userDrawn="1"/>
        </p:nvSpPr>
        <p:spPr>
          <a:xfrm>
            <a:off x="4766109" y="1026160"/>
            <a:ext cx="4958080" cy="646331"/>
          </a:xfrm>
          <a:prstGeom prst="rect">
            <a:avLst/>
          </a:prstGeom>
          <a:noFill/>
        </p:spPr>
        <p:txBody>
          <a:bodyPr wrap="square" rtlCol="0">
            <a:noAutofit/>
          </a:bodyPr>
          <a:lstStyle/>
          <a:p>
            <a:r>
              <a:rPr lang="en-US" sz="3600" b="1" dirty="0">
                <a:solidFill>
                  <a:schemeClr val="bg1"/>
                </a:solidFill>
                <a:latin typeface="Arial" panose="020B0604020202020204" pitchFamily="34" charset="0"/>
                <a:cs typeface="Arial" panose="020B0604020202020204" pitchFamily="34" charset="0"/>
              </a:rPr>
              <a:t>Contact</a:t>
            </a:r>
          </a:p>
        </p:txBody>
      </p:sp>
      <p:sp>
        <p:nvSpPr>
          <p:cNvPr id="11" name="Content Placeholder 10">
            <a:extLst>
              <a:ext uri="{FF2B5EF4-FFF2-40B4-BE49-F238E27FC236}">
                <a16:creationId xmlns:a16="http://schemas.microsoft.com/office/drawing/2014/main" id="{200BDEE4-FA72-A54E-B83C-878F5A85D731}"/>
              </a:ext>
            </a:extLst>
          </p:cNvPr>
          <p:cNvSpPr>
            <a:spLocks noGrp="1"/>
          </p:cNvSpPr>
          <p:nvPr>
            <p:ph sz="quarter" idx="13" hasCustomPrompt="1"/>
          </p:nvPr>
        </p:nvSpPr>
        <p:spPr>
          <a:xfrm>
            <a:off x="4766427" y="2082800"/>
            <a:ext cx="5516562" cy="3475038"/>
          </a:xfrm>
        </p:spPr>
        <p:txBody>
          <a:bodyPr>
            <a:noAutofit/>
          </a:bodyPr>
          <a:lstStyle>
            <a:lvl1pPr marL="0" indent="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First and Last Name</a:t>
            </a:r>
          </a:p>
          <a:p>
            <a:pPr lvl="0"/>
            <a:r>
              <a:rPr lang="en-US" dirty="0"/>
              <a:t>Position Title</a:t>
            </a:r>
          </a:p>
          <a:p>
            <a:pPr lvl="0"/>
            <a:r>
              <a:rPr lang="en-US" dirty="0"/>
              <a:t>Email Address</a:t>
            </a:r>
          </a:p>
        </p:txBody>
      </p:sp>
      <p:pic>
        <p:nvPicPr>
          <p:cNvPr id="10" name="Picture 9" descr="A picture containing drawing&#10;&#10;Description automatically generated">
            <a:extLst>
              <a:ext uri="{FF2B5EF4-FFF2-40B4-BE49-F238E27FC236}">
                <a16:creationId xmlns:a16="http://schemas.microsoft.com/office/drawing/2014/main" id="{E89E0C9E-97F8-454F-8FD2-83865EB8A053}"/>
              </a:ext>
            </a:extLst>
          </p:cNvPr>
          <p:cNvPicPr>
            <a:picLocks noChangeAspect="1"/>
          </p:cNvPicPr>
          <p:nvPr userDrawn="1"/>
        </p:nvPicPr>
        <p:blipFill>
          <a:blip r:embed="rId3"/>
          <a:stretch>
            <a:fillRect/>
          </a:stretch>
        </p:blipFill>
        <p:spPr>
          <a:xfrm>
            <a:off x="703945" y="371646"/>
            <a:ext cx="3188706" cy="2757633"/>
          </a:xfrm>
          <a:prstGeom prst="rect">
            <a:avLst/>
          </a:prstGeom>
        </p:spPr>
      </p:pic>
    </p:spTree>
    <p:extLst>
      <p:ext uri="{BB962C8B-B14F-4D97-AF65-F5344CB8AC3E}">
        <p14:creationId xmlns:p14="http://schemas.microsoft.com/office/powerpoint/2010/main" val="243714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act Slide">
    <p:spTree>
      <p:nvGrpSpPr>
        <p:cNvPr id="1" name=""/>
        <p:cNvGrpSpPr/>
        <p:nvPr/>
      </p:nvGrpSpPr>
      <p:grpSpPr>
        <a:xfrm>
          <a:off x="0" y="0"/>
          <a:ext cx="0" cy="0"/>
          <a:chOff x="0" y="0"/>
          <a:chExt cx="0" cy="0"/>
        </a:xfrm>
      </p:grpSpPr>
      <p:pic>
        <p:nvPicPr>
          <p:cNvPr id="7" name="Shape 157" descr="BALH_blue_background.png">
            <a:extLst>
              <a:ext uri="{FF2B5EF4-FFF2-40B4-BE49-F238E27FC236}">
                <a16:creationId xmlns:a16="http://schemas.microsoft.com/office/drawing/2014/main" id="{E9102B17-4026-074F-9EE3-C02F6D9B945E}"/>
              </a:ext>
            </a:extLst>
          </p:cNvPr>
          <p:cNvPicPr preferRelativeResize="0"/>
          <p:nvPr userDrawn="1"/>
        </p:nvPicPr>
        <p:blipFill rotWithShape="1">
          <a:blip r:embed="rId2">
            <a:alphaModFix/>
          </a:blip>
          <a:srcRect r="815" b="20237"/>
          <a:stretch/>
        </p:blipFill>
        <p:spPr>
          <a:xfrm>
            <a:off x="-11875" y="-24784"/>
            <a:ext cx="12279085" cy="6907568"/>
          </a:xfrm>
          <a:prstGeom prst="rect">
            <a:avLst/>
          </a:prstGeom>
          <a:noFill/>
          <a:ln>
            <a:noFill/>
          </a:ln>
        </p:spPr>
      </p:pic>
      <p:pic>
        <p:nvPicPr>
          <p:cNvPr id="6" name="Picture 5" descr="A picture containing drawing&#10;&#10;Description automatically generated">
            <a:extLst>
              <a:ext uri="{FF2B5EF4-FFF2-40B4-BE49-F238E27FC236}">
                <a16:creationId xmlns:a16="http://schemas.microsoft.com/office/drawing/2014/main" id="{C97F5A41-B5EE-A94B-9454-82594B924B95}"/>
              </a:ext>
            </a:extLst>
          </p:cNvPr>
          <p:cNvPicPr>
            <a:picLocks noChangeAspect="1"/>
          </p:cNvPicPr>
          <p:nvPr userDrawn="1"/>
        </p:nvPicPr>
        <p:blipFill>
          <a:blip r:embed="rId3"/>
          <a:stretch>
            <a:fillRect/>
          </a:stretch>
        </p:blipFill>
        <p:spPr>
          <a:xfrm>
            <a:off x="667647" y="341308"/>
            <a:ext cx="3261302" cy="2818307"/>
          </a:xfrm>
          <a:prstGeom prst="rect">
            <a:avLst/>
          </a:prstGeom>
        </p:spPr>
      </p:pic>
      <p:sp>
        <p:nvSpPr>
          <p:cNvPr id="9" name="TextBox 8">
            <a:extLst>
              <a:ext uri="{FF2B5EF4-FFF2-40B4-BE49-F238E27FC236}">
                <a16:creationId xmlns:a16="http://schemas.microsoft.com/office/drawing/2014/main" id="{4B830485-9995-7143-959F-176FD436A051}"/>
              </a:ext>
            </a:extLst>
          </p:cNvPr>
          <p:cNvSpPr txBox="1"/>
          <p:nvPr userDrawn="1"/>
        </p:nvSpPr>
        <p:spPr>
          <a:xfrm>
            <a:off x="4766109" y="1026160"/>
            <a:ext cx="4958080" cy="646331"/>
          </a:xfrm>
          <a:prstGeom prst="rect">
            <a:avLst/>
          </a:prstGeom>
          <a:noFill/>
        </p:spPr>
        <p:txBody>
          <a:bodyPr wrap="square" rtlCol="0">
            <a:noAutofit/>
          </a:bodyPr>
          <a:lstStyle/>
          <a:p>
            <a:r>
              <a:rPr lang="en-US" sz="3600" b="1" dirty="0">
                <a:solidFill>
                  <a:schemeClr val="bg1"/>
                </a:solidFill>
                <a:latin typeface="Arial" panose="020B0604020202020204" pitchFamily="34" charset="0"/>
                <a:cs typeface="Arial" panose="020B0604020202020204" pitchFamily="34" charset="0"/>
              </a:rPr>
              <a:t>Contact</a:t>
            </a:r>
          </a:p>
        </p:txBody>
      </p:sp>
      <p:sp>
        <p:nvSpPr>
          <p:cNvPr id="11" name="Content Placeholder 10">
            <a:extLst>
              <a:ext uri="{FF2B5EF4-FFF2-40B4-BE49-F238E27FC236}">
                <a16:creationId xmlns:a16="http://schemas.microsoft.com/office/drawing/2014/main" id="{200BDEE4-FA72-A54E-B83C-878F5A85D731}"/>
              </a:ext>
            </a:extLst>
          </p:cNvPr>
          <p:cNvSpPr>
            <a:spLocks noGrp="1"/>
          </p:cNvSpPr>
          <p:nvPr>
            <p:ph sz="quarter" idx="13" hasCustomPrompt="1"/>
          </p:nvPr>
        </p:nvSpPr>
        <p:spPr>
          <a:xfrm>
            <a:off x="4766427" y="2082800"/>
            <a:ext cx="5516562" cy="3475038"/>
          </a:xfrm>
        </p:spPr>
        <p:txBody>
          <a:bodyPr>
            <a:noAutofit/>
          </a:bodyPr>
          <a:lstStyle>
            <a:lvl1pPr marL="0" indent="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First and Last Name</a:t>
            </a:r>
          </a:p>
          <a:p>
            <a:pPr lvl="0"/>
            <a:r>
              <a:rPr lang="en-US" dirty="0"/>
              <a:t>Position Title</a:t>
            </a:r>
          </a:p>
          <a:p>
            <a:pPr lvl="0"/>
            <a:r>
              <a:rPr lang="en-US" dirty="0"/>
              <a:t>Email Address</a:t>
            </a:r>
          </a:p>
        </p:txBody>
      </p:sp>
    </p:spTree>
    <p:extLst>
      <p:ext uri="{BB962C8B-B14F-4D97-AF65-F5344CB8AC3E}">
        <p14:creationId xmlns:p14="http://schemas.microsoft.com/office/powerpoint/2010/main" val="327877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act Slide">
    <p:spTree>
      <p:nvGrpSpPr>
        <p:cNvPr id="1" name=""/>
        <p:cNvGrpSpPr/>
        <p:nvPr/>
      </p:nvGrpSpPr>
      <p:grpSpPr>
        <a:xfrm>
          <a:off x="0" y="0"/>
          <a:ext cx="0" cy="0"/>
          <a:chOff x="0" y="0"/>
          <a:chExt cx="0" cy="0"/>
        </a:xfrm>
      </p:grpSpPr>
      <p:pic>
        <p:nvPicPr>
          <p:cNvPr id="5" name="Shape 26" descr="blue_background.png">
            <a:extLst>
              <a:ext uri="{FF2B5EF4-FFF2-40B4-BE49-F238E27FC236}">
                <a16:creationId xmlns:a16="http://schemas.microsoft.com/office/drawing/2014/main" id="{A521F2EF-CA37-524D-B5F5-49D7EA8E996A}"/>
              </a:ext>
            </a:extLst>
          </p:cNvPr>
          <p:cNvPicPr preferRelativeResize="0"/>
          <p:nvPr userDrawn="1"/>
        </p:nvPicPr>
        <p:blipFill rotWithShape="1">
          <a:blip r:embed="rId2">
            <a:alphaModFix/>
          </a:blip>
          <a:srcRect l="1" t="12560" r="987" b="11865"/>
          <a:stretch/>
        </p:blipFill>
        <p:spPr>
          <a:xfrm>
            <a:off x="0" y="-1"/>
            <a:ext cx="12192000" cy="6863255"/>
          </a:xfrm>
          <a:prstGeom prst="rect">
            <a:avLst/>
          </a:prstGeom>
          <a:noFill/>
          <a:ln>
            <a:noFill/>
          </a:ln>
        </p:spPr>
      </p:pic>
      <p:sp>
        <p:nvSpPr>
          <p:cNvPr id="11" name="Content Placeholder 10">
            <a:extLst>
              <a:ext uri="{FF2B5EF4-FFF2-40B4-BE49-F238E27FC236}">
                <a16:creationId xmlns:a16="http://schemas.microsoft.com/office/drawing/2014/main" id="{200BDEE4-FA72-A54E-B83C-878F5A85D731}"/>
              </a:ext>
            </a:extLst>
          </p:cNvPr>
          <p:cNvSpPr>
            <a:spLocks noGrp="1"/>
          </p:cNvSpPr>
          <p:nvPr>
            <p:ph sz="quarter" idx="13" hasCustomPrompt="1"/>
          </p:nvPr>
        </p:nvSpPr>
        <p:spPr>
          <a:xfrm>
            <a:off x="4766427" y="2082800"/>
            <a:ext cx="5516562" cy="3475038"/>
          </a:xfrm>
        </p:spPr>
        <p:txBody>
          <a:bodyPr>
            <a:noAutofit/>
          </a:bodyPr>
          <a:lstStyle>
            <a:lvl1pPr marL="0" indent="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First and Last Name</a:t>
            </a:r>
          </a:p>
          <a:p>
            <a:pPr lvl="0"/>
            <a:r>
              <a:rPr lang="en-US" dirty="0"/>
              <a:t>Position Title</a:t>
            </a:r>
          </a:p>
          <a:p>
            <a:pPr lvl="0"/>
            <a:r>
              <a:rPr lang="en-US" dirty="0"/>
              <a:t>Email Address</a:t>
            </a:r>
          </a:p>
        </p:txBody>
      </p:sp>
    </p:spTree>
    <p:extLst>
      <p:ext uri="{BB962C8B-B14F-4D97-AF65-F5344CB8AC3E}">
        <p14:creationId xmlns:p14="http://schemas.microsoft.com/office/powerpoint/2010/main" val="289595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Free Form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2" y="1"/>
            <a:ext cx="9552447" cy="966019"/>
          </a:xfrm>
        </p:spPr>
        <p:txBody>
          <a:bodyPr/>
          <a:lstStyle>
            <a:lvl1pPr>
              <a:defRPr>
                <a:solidFill>
                  <a:schemeClr val="accent1"/>
                </a:solidFill>
                <a:latin typeface="+mj-lt"/>
              </a:defRPr>
            </a:lvl1pPr>
          </a:lstStyle>
          <a:p>
            <a:r>
              <a:rPr lang="en-US"/>
              <a:t>Click to edit Master title style</a:t>
            </a:r>
          </a:p>
        </p:txBody>
      </p:sp>
      <p:sp>
        <p:nvSpPr>
          <p:cNvPr id="5"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sp>
        <p:nvSpPr>
          <p:cNvPr id="7" name="Text Placeholder 4"/>
          <p:cNvSpPr>
            <a:spLocks noGrp="1"/>
          </p:cNvSpPr>
          <p:nvPr>
            <p:ph type="body" sz="quarter" idx="13" hasCustomPrompt="1"/>
          </p:nvPr>
        </p:nvSpPr>
        <p:spPr>
          <a:xfrm>
            <a:off x="670984" y="966020"/>
            <a:ext cx="10515600" cy="859606"/>
          </a:xfrm>
        </p:spPr>
        <p:txBody>
          <a:bodyPr>
            <a:normAutofit/>
          </a:bodyPr>
          <a:lstStyle>
            <a:lvl1pPr marL="228600" indent="-228600">
              <a:lnSpc>
                <a:spcPct val="100000"/>
              </a:lnSpc>
              <a:spcBef>
                <a:spcPts val="0"/>
              </a:spcBef>
              <a:buClr>
                <a:schemeClr val="accent5"/>
              </a:buClr>
              <a:buFont typeface="Arial" panose="020B0604020202020204" pitchFamily="34" charset="0"/>
              <a:buChar char="•"/>
              <a:defRPr sz="1800" baseline="0"/>
            </a:lvl1pPr>
          </a:lstStyle>
          <a:p>
            <a:pPr lvl="0"/>
            <a:r>
              <a:rPr lang="en-US"/>
              <a:t>Click to edit sub-heading</a:t>
            </a:r>
          </a:p>
          <a:p>
            <a:pPr lvl="0"/>
            <a:r>
              <a:rPr lang="en-US"/>
              <a:t>More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pic>
        <p:nvPicPr>
          <p:cNvPr id="8" name="Picture 7">
            <a:extLst>
              <a:ext uri="{FF2B5EF4-FFF2-40B4-BE49-F238E27FC236}">
                <a16:creationId xmlns:a16="http://schemas.microsoft.com/office/drawing/2014/main" id="{8AFDF3A0-0F5D-413A-9E5D-A434EE1B6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3522171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2" y="1"/>
            <a:ext cx="9552447" cy="966019"/>
          </a:xfrm>
        </p:spPr>
        <p:txBody>
          <a:bodyPr/>
          <a:lstStyle>
            <a:lvl1pPr>
              <a:defRPr>
                <a:solidFill>
                  <a:schemeClr val="accent1"/>
                </a:solidFill>
                <a:latin typeface="+mj-lt"/>
              </a:defRPr>
            </a:lvl1pPr>
          </a:lstStyle>
          <a:p>
            <a:r>
              <a:rPr lang="en-US"/>
              <a:t>Click to edit Master title style</a:t>
            </a:r>
          </a:p>
        </p:txBody>
      </p:sp>
      <p:sp>
        <p:nvSpPr>
          <p:cNvPr id="3" name="Content Placeholder 2"/>
          <p:cNvSpPr>
            <a:spLocks noGrp="1"/>
          </p:cNvSpPr>
          <p:nvPr>
            <p:ph idx="1"/>
          </p:nvPr>
        </p:nvSpPr>
        <p:spPr>
          <a:xfrm>
            <a:off x="670984" y="1825625"/>
            <a:ext cx="10515600" cy="4351338"/>
          </a:xfrm>
        </p:spPr>
        <p:txBody>
          <a:bodyPr/>
          <a:lstStyle>
            <a:lvl1pPr>
              <a:buClr>
                <a:schemeClr val="accent2"/>
              </a:buClr>
              <a:defRPr>
                <a:latin typeface="+mn-lt"/>
              </a:defRPr>
            </a:lvl1pPr>
            <a:lvl2pPr>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sp>
        <p:nvSpPr>
          <p:cNvPr id="7" name="Text Placeholder 4"/>
          <p:cNvSpPr>
            <a:spLocks noGrp="1"/>
          </p:cNvSpPr>
          <p:nvPr>
            <p:ph type="body" sz="quarter" idx="13" hasCustomPrompt="1"/>
          </p:nvPr>
        </p:nvSpPr>
        <p:spPr>
          <a:xfrm>
            <a:off x="670984" y="966020"/>
            <a:ext cx="10515600" cy="859606"/>
          </a:xfrm>
        </p:spPr>
        <p:txBody>
          <a:bodyPr>
            <a:normAutofit/>
          </a:bodyPr>
          <a:lstStyle>
            <a:lvl1pPr marL="228600" indent="-228600">
              <a:lnSpc>
                <a:spcPct val="100000"/>
              </a:lnSpc>
              <a:spcBef>
                <a:spcPts val="0"/>
              </a:spcBef>
              <a:buClr>
                <a:schemeClr val="accent5"/>
              </a:buClr>
              <a:buFont typeface="Arial" panose="020B0604020202020204" pitchFamily="34" charset="0"/>
              <a:buChar char="•"/>
              <a:defRPr sz="1800" baseline="0"/>
            </a:lvl1pPr>
          </a:lstStyle>
          <a:p>
            <a:pPr lvl="0"/>
            <a:r>
              <a:rPr lang="en-US"/>
              <a:t>Click to edit sub-heading</a:t>
            </a:r>
          </a:p>
          <a:p>
            <a:pPr lvl="0"/>
            <a:r>
              <a:rPr lang="en-US"/>
              <a:t>More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pic>
        <p:nvPicPr>
          <p:cNvPr id="9" name="Picture 8">
            <a:extLst>
              <a:ext uri="{FF2B5EF4-FFF2-40B4-BE49-F238E27FC236}">
                <a16:creationId xmlns:a16="http://schemas.microsoft.com/office/drawing/2014/main" id="{0784E47C-C6B6-4192-9E44-A54E785A5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182812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9" name="Slide Number Placeholder 30"/>
          <p:cNvSpPr>
            <a:spLocks noGrp="1"/>
          </p:cNvSpPr>
          <p:nvPr>
            <p:ph type="sldNum" sz="quarter" idx="4"/>
          </p:nvPr>
        </p:nvSpPr>
        <p:spPr>
          <a:xfrm>
            <a:off x="9448800" y="6404304"/>
            <a:ext cx="2743200" cy="365125"/>
          </a:xfrm>
          <a:prstGeom prst="rect">
            <a:avLst/>
          </a:prstGeom>
        </p:spPr>
        <p:txBody>
          <a:bodyPr vert="horz" lIns="91440" tIns="45720" rIns="91440" bIns="45720" rtlCol="0" anchor="ctr"/>
          <a:lstStyle>
            <a:lvl1pPr algn="r">
              <a:defRPr sz="975">
                <a:solidFill>
                  <a:schemeClr val="tx1">
                    <a:tint val="75000"/>
                  </a:schemeClr>
                </a:solidFill>
                <a:latin typeface="Myriad Pro" panose="020B0503030403020204" pitchFamily="34" charset="0"/>
              </a:defRPr>
            </a:lvl1pPr>
          </a:lstStyle>
          <a:p>
            <a:fld id="{3FAF11BC-4188-4023-B5C2-A3E64286B8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40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9F2F7-4DFE-4F48-A540-54CA2FC86359}"/>
              </a:ext>
            </a:extLst>
          </p:cNvPr>
          <p:cNvPicPr>
            <a:picLocks noChangeAspect="1"/>
          </p:cNvPicPr>
          <p:nvPr userDrawn="1"/>
        </p:nvPicPr>
        <p:blipFill rotWithShape="1">
          <a:blip r:embed="rId2"/>
          <a:srcRect l="57619"/>
          <a:stretch/>
        </p:blipFill>
        <p:spPr>
          <a:xfrm>
            <a:off x="0" y="0"/>
            <a:ext cx="3875314" cy="6858000"/>
          </a:xfrm>
          <a:prstGeom prst="rect">
            <a:avLst/>
          </a:prstGeom>
        </p:spPr>
      </p:pic>
      <p:sp>
        <p:nvSpPr>
          <p:cNvPr id="2" name="Title 1"/>
          <p:cNvSpPr>
            <a:spLocks noGrp="1"/>
          </p:cNvSpPr>
          <p:nvPr>
            <p:ph type="ctrTitle"/>
          </p:nvPr>
        </p:nvSpPr>
        <p:spPr>
          <a:xfrm>
            <a:off x="3048000" y="1620215"/>
            <a:ext cx="8187160" cy="2387600"/>
          </a:xfrm>
        </p:spPr>
        <p:txBody>
          <a:bodyPr anchor="b">
            <a:normAutofit/>
          </a:bodyPr>
          <a:lstStyle>
            <a:lvl1pPr algn="l">
              <a:defRPr sz="4400" baseline="0">
                <a:solidFill>
                  <a:schemeClr val="accent2"/>
                </a:solidFill>
                <a:latin typeface="+mj-lt"/>
              </a:defRPr>
            </a:lvl1pPr>
          </a:lstStyle>
          <a:p>
            <a:r>
              <a:rPr lang="en-US"/>
              <a:t>Click to edit Master title style</a:t>
            </a:r>
          </a:p>
        </p:txBody>
      </p:sp>
      <p:sp>
        <p:nvSpPr>
          <p:cNvPr id="3" name="Subtitle 2"/>
          <p:cNvSpPr>
            <a:spLocks noGrp="1"/>
          </p:cNvSpPr>
          <p:nvPr>
            <p:ph type="subTitle" idx="1"/>
          </p:nvPr>
        </p:nvSpPr>
        <p:spPr>
          <a:xfrm>
            <a:off x="3047999" y="4015472"/>
            <a:ext cx="8526684" cy="1655762"/>
          </a:xfrm>
        </p:spPr>
        <p:txBody>
          <a:bodyPr/>
          <a:lstStyle>
            <a:lvl1pPr marL="0" indent="0" algn="l">
              <a:buNone/>
              <a:defRPr sz="24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AAE2BEB0-2BFD-4DDF-8B43-046622C17C47}"/>
              </a:ext>
            </a:extLst>
          </p:cNvPr>
          <p:cNvPicPr>
            <a:picLocks noChangeAspect="1"/>
          </p:cNvPicPr>
          <p:nvPr userDrawn="1"/>
        </p:nvPicPr>
        <p:blipFill>
          <a:blip r:embed="rId3"/>
          <a:stretch>
            <a:fillRect/>
          </a:stretch>
        </p:blipFill>
        <p:spPr>
          <a:xfrm>
            <a:off x="3047999" y="961268"/>
            <a:ext cx="3077256" cy="1302579"/>
          </a:xfrm>
          <a:prstGeom prst="rect">
            <a:avLst/>
          </a:prstGeom>
        </p:spPr>
      </p:pic>
    </p:spTree>
    <p:extLst>
      <p:ext uri="{BB962C8B-B14F-4D97-AF65-F5344CB8AC3E}">
        <p14:creationId xmlns:p14="http://schemas.microsoft.com/office/powerpoint/2010/main" val="3557109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2" y="1"/>
            <a:ext cx="9552447" cy="966019"/>
          </a:xfrm>
        </p:spPr>
        <p:txBody>
          <a:bodyPr/>
          <a:lstStyle>
            <a:lvl1pPr>
              <a:defRPr>
                <a:solidFill>
                  <a:schemeClr val="accent1"/>
                </a:solidFill>
                <a:latin typeface="+mj-lt"/>
              </a:defRPr>
            </a:lvl1pPr>
          </a:lstStyle>
          <a:p>
            <a:r>
              <a:rPr lang="en-US"/>
              <a:t>Click to edit Master title style</a:t>
            </a:r>
          </a:p>
        </p:txBody>
      </p:sp>
      <p:sp>
        <p:nvSpPr>
          <p:cNvPr id="3" name="Content Placeholder 2"/>
          <p:cNvSpPr>
            <a:spLocks noGrp="1"/>
          </p:cNvSpPr>
          <p:nvPr>
            <p:ph idx="1"/>
          </p:nvPr>
        </p:nvSpPr>
        <p:spPr>
          <a:xfrm>
            <a:off x="670984" y="1825625"/>
            <a:ext cx="10515600" cy="4351338"/>
          </a:xfrm>
        </p:spPr>
        <p:txBody>
          <a:bodyPr/>
          <a:lstStyle>
            <a:lvl1pPr>
              <a:buClr>
                <a:schemeClr val="accent2"/>
              </a:buClr>
              <a:defRPr>
                <a:latin typeface="+mn-lt"/>
              </a:defRPr>
            </a:lvl1pPr>
            <a:lvl2pPr>
              <a:buClr>
                <a:schemeClr val="accent2"/>
              </a:buClr>
              <a:defRPr>
                <a:latin typeface="+mn-lt"/>
              </a:defRPr>
            </a:lvl2pPr>
            <a:lvl3pPr>
              <a:buClr>
                <a:schemeClr val="accent2"/>
              </a:buClr>
              <a:defRPr>
                <a:latin typeface="+mn-lt"/>
              </a:defRPr>
            </a:lvl3pPr>
            <a:lvl4pPr>
              <a:buClr>
                <a:schemeClr val="accent2"/>
              </a:buClr>
              <a:defRPr>
                <a:latin typeface="+mn-lt"/>
              </a:defRPr>
            </a:lvl4pPr>
            <a:lvl5pPr>
              <a:buClr>
                <a:schemeClr val="accent2"/>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sp>
        <p:nvSpPr>
          <p:cNvPr id="7" name="Text Placeholder 4"/>
          <p:cNvSpPr>
            <a:spLocks noGrp="1"/>
          </p:cNvSpPr>
          <p:nvPr>
            <p:ph type="body" sz="quarter" idx="13" hasCustomPrompt="1"/>
          </p:nvPr>
        </p:nvSpPr>
        <p:spPr>
          <a:xfrm>
            <a:off x="670984" y="966020"/>
            <a:ext cx="10515600" cy="859606"/>
          </a:xfrm>
        </p:spPr>
        <p:txBody>
          <a:bodyPr>
            <a:normAutofit/>
          </a:bodyPr>
          <a:lstStyle>
            <a:lvl1pPr marL="228600" indent="-228600">
              <a:lnSpc>
                <a:spcPct val="100000"/>
              </a:lnSpc>
              <a:spcBef>
                <a:spcPts val="0"/>
              </a:spcBef>
              <a:buClr>
                <a:schemeClr val="accent5"/>
              </a:buClr>
              <a:buFont typeface="Arial" panose="020B0604020202020204" pitchFamily="34" charset="0"/>
              <a:buChar char="•"/>
              <a:defRPr sz="1800" baseline="0"/>
            </a:lvl1pPr>
          </a:lstStyle>
          <a:p>
            <a:pPr lvl="0"/>
            <a:r>
              <a:rPr lang="en-US"/>
              <a:t>Click to edit sub-heading</a:t>
            </a:r>
          </a:p>
          <a:p>
            <a:pPr lvl="0"/>
            <a:r>
              <a:rPr lang="en-US"/>
              <a:t>More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pic>
        <p:nvPicPr>
          <p:cNvPr id="9" name="Picture 8">
            <a:extLst>
              <a:ext uri="{FF2B5EF4-FFF2-40B4-BE49-F238E27FC236}">
                <a16:creationId xmlns:a16="http://schemas.microsoft.com/office/drawing/2014/main" id="{0784E47C-C6B6-4192-9E44-A54E785A5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2990111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Free Form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102" y="1"/>
            <a:ext cx="9552447" cy="966019"/>
          </a:xfrm>
        </p:spPr>
        <p:txBody>
          <a:bodyPr/>
          <a:lstStyle>
            <a:lvl1pPr>
              <a:defRPr>
                <a:solidFill>
                  <a:schemeClr val="accent1"/>
                </a:solidFill>
                <a:latin typeface="+mj-lt"/>
              </a:defRPr>
            </a:lvl1pPr>
          </a:lstStyle>
          <a:p>
            <a:r>
              <a:rPr lang="en-US"/>
              <a:t>Click to edit Master title style</a:t>
            </a:r>
          </a:p>
        </p:txBody>
      </p:sp>
      <p:sp>
        <p:nvSpPr>
          <p:cNvPr id="5"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sp>
        <p:nvSpPr>
          <p:cNvPr id="7" name="Text Placeholder 4"/>
          <p:cNvSpPr>
            <a:spLocks noGrp="1"/>
          </p:cNvSpPr>
          <p:nvPr>
            <p:ph type="body" sz="quarter" idx="13" hasCustomPrompt="1"/>
          </p:nvPr>
        </p:nvSpPr>
        <p:spPr>
          <a:xfrm>
            <a:off x="670984" y="966020"/>
            <a:ext cx="10515600" cy="859606"/>
          </a:xfrm>
        </p:spPr>
        <p:txBody>
          <a:bodyPr>
            <a:normAutofit/>
          </a:bodyPr>
          <a:lstStyle>
            <a:lvl1pPr marL="228600" indent="-228600">
              <a:lnSpc>
                <a:spcPct val="100000"/>
              </a:lnSpc>
              <a:spcBef>
                <a:spcPts val="0"/>
              </a:spcBef>
              <a:buClr>
                <a:schemeClr val="accent5"/>
              </a:buClr>
              <a:buFont typeface="Arial" panose="020B0604020202020204" pitchFamily="34" charset="0"/>
              <a:buChar char="•"/>
              <a:defRPr sz="1800" baseline="0"/>
            </a:lvl1pPr>
          </a:lstStyle>
          <a:p>
            <a:pPr lvl="0"/>
            <a:r>
              <a:rPr lang="en-US"/>
              <a:t>Click to edit sub-heading</a:t>
            </a:r>
          </a:p>
          <a:p>
            <a:pPr lvl="0"/>
            <a:r>
              <a:rPr lang="en-US"/>
              <a:t>More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pic>
        <p:nvPicPr>
          <p:cNvPr id="8" name="Picture 7">
            <a:extLst>
              <a:ext uri="{FF2B5EF4-FFF2-40B4-BE49-F238E27FC236}">
                <a16:creationId xmlns:a16="http://schemas.microsoft.com/office/drawing/2014/main" id="{8AFDF3A0-0F5D-413A-9E5D-A434EE1B6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2507222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70560" y="1825625"/>
            <a:ext cx="5181600" cy="4351338"/>
          </a:xfrm>
        </p:spPr>
        <p:txBody>
          <a:bodyPr/>
          <a:lstStyle>
            <a:lvl1pPr>
              <a:buClr>
                <a:schemeClr val="accent2"/>
              </a:buClr>
              <a:defRPr>
                <a:latin typeface="+mn-lt"/>
              </a:defRPr>
            </a:lvl1pPr>
            <a:lvl2pPr marL="685800" indent="-228600">
              <a:buClr>
                <a:schemeClr val="accent2"/>
              </a:buClr>
              <a:buSzPct val="80000"/>
              <a:buFont typeface="Arial" panose="020B0604020202020204" pitchFamily="34" charset="0"/>
              <a:buChar char="•"/>
              <a:defRPr>
                <a:latin typeface="+mn-lt"/>
              </a:defRPr>
            </a:lvl2pPr>
            <a:lvl3pPr marL="1143000" indent="-228600">
              <a:buClr>
                <a:schemeClr val="accent2"/>
              </a:buClr>
              <a:buSzPct val="80000"/>
              <a:buFont typeface="Arial" panose="020B0604020202020204" pitchFamily="34" charset="0"/>
              <a:buChar char="•"/>
              <a:defRPr>
                <a:latin typeface="+mn-lt"/>
              </a:defRPr>
            </a:lvl3pPr>
            <a:lvl4pPr marL="1600200" indent="-228600">
              <a:buClr>
                <a:schemeClr val="accent2"/>
              </a:buClr>
              <a:buSzPct val="80000"/>
              <a:buFont typeface="Arial" panose="020B0604020202020204" pitchFamily="34" charset="0"/>
              <a:buChar char="•"/>
              <a:defRPr>
                <a:latin typeface="+mn-lt"/>
              </a:defRPr>
            </a:lvl4pPr>
            <a:lvl5pPr marL="2057400" indent="-228600">
              <a:buClr>
                <a:schemeClr val="accent2"/>
              </a:buClr>
              <a:buSzPct val="8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04560" y="1825625"/>
            <a:ext cx="5181600" cy="4351338"/>
          </a:xfrm>
        </p:spPr>
        <p:txBody>
          <a:bodyPr/>
          <a:lstStyle>
            <a:lvl1pPr>
              <a:buClr>
                <a:schemeClr val="accent2"/>
              </a:buClr>
              <a:defRPr>
                <a:latin typeface="+mn-lt"/>
              </a:defRPr>
            </a:lvl1pPr>
            <a:lvl2pPr marL="685800" indent="-228600">
              <a:buClr>
                <a:schemeClr val="accent2"/>
              </a:buClr>
              <a:buSzPct val="80000"/>
              <a:buFont typeface="Arial" panose="020B0604020202020204" pitchFamily="34" charset="0"/>
              <a:buChar char="•"/>
              <a:defRPr>
                <a:latin typeface="+mn-lt"/>
              </a:defRPr>
            </a:lvl2pPr>
            <a:lvl3pPr marL="1143000" indent="-228600">
              <a:buClr>
                <a:schemeClr val="accent2"/>
              </a:buClr>
              <a:buSzPct val="80000"/>
              <a:buFont typeface="Arial" panose="020B0604020202020204" pitchFamily="34" charset="0"/>
              <a:buChar char="•"/>
              <a:defRPr>
                <a:latin typeface="+mn-lt"/>
              </a:defRPr>
            </a:lvl3pPr>
            <a:lvl4pPr marL="1600200" indent="-228600">
              <a:buClr>
                <a:schemeClr val="accent2"/>
              </a:buClr>
              <a:buSzPct val="80000"/>
              <a:buFont typeface="Arial" panose="020B0604020202020204" pitchFamily="34" charset="0"/>
              <a:buChar char="•"/>
              <a:defRPr>
                <a:latin typeface="+mn-lt"/>
              </a:defRPr>
            </a:lvl4pPr>
            <a:lvl5pPr marL="2057400" indent="-228600">
              <a:buClr>
                <a:schemeClr val="accent2"/>
              </a:buClr>
              <a:buSzPct val="8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hasCustomPrompt="1"/>
          </p:nvPr>
        </p:nvSpPr>
        <p:spPr>
          <a:xfrm>
            <a:off x="670984" y="982784"/>
            <a:ext cx="10515600" cy="842843"/>
          </a:xfrm>
        </p:spPr>
        <p:txBody>
          <a:bodyPr>
            <a:normAutofit/>
          </a:bodyPr>
          <a:lstStyle>
            <a:lvl1pPr marL="228600" indent="-228600">
              <a:lnSpc>
                <a:spcPct val="100000"/>
              </a:lnSpc>
              <a:spcBef>
                <a:spcPts val="0"/>
              </a:spcBef>
              <a:buClr>
                <a:schemeClr val="accent5"/>
              </a:buClr>
              <a:buFont typeface="Arial" panose="020B0604020202020204" pitchFamily="34" charset="0"/>
              <a:buChar char="•"/>
              <a:defRPr sz="1800" baseline="0"/>
            </a:lvl1pPr>
          </a:lstStyle>
          <a:p>
            <a:pPr lvl="0"/>
            <a:r>
              <a:rPr lang="en-US"/>
              <a:t>Click to edit sub-heading</a:t>
            </a:r>
          </a:p>
          <a:p>
            <a:pPr lvl="0"/>
            <a:r>
              <a:rPr lang="en-US"/>
              <a:t>More text</a:t>
            </a:r>
          </a:p>
        </p:txBody>
      </p:sp>
      <p:sp>
        <p:nvSpPr>
          <p:cNvPr id="8"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pic>
        <p:nvPicPr>
          <p:cNvPr id="11" name="Picture 10">
            <a:extLst>
              <a:ext uri="{FF2B5EF4-FFF2-40B4-BE49-F238E27FC236}">
                <a16:creationId xmlns:a16="http://schemas.microsoft.com/office/drawing/2014/main" id="{5E4EA71E-3A0E-4C7A-B0B5-AD02936EA0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101554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monitor, computer, large&#10;&#10;Description automatically generated">
            <a:extLst>
              <a:ext uri="{FF2B5EF4-FFF2-40B4-BE49-F238E27FC236}">
                <a16:creationId xmlns:a16="http://schemas.microsoft.com/office/drawing/2014/main" id="{BFBF6FA1-F31F-1948-B3A4-8CCC3B844A92}"/>
              </a:ext>
            </a:extLst>
          </p:cNvPr>
          <p:cNvPicPr>
            <a:picLocks noChangeAspect="1"/>
          </p:cNvPicPr>
          <p:nvPr userDrawn="1"/>
        </p:nvPicPr>
        <p:blipFill>
          <a:blip r:embed="rId2"/>
          <a:stretch>
            <a:fillRect/>
          </a:stretch>
        </p:blipFill>
        <p:spPr>
          <a:xfrm>
            <a:off x="-20321" y="-81279"/>
            <a:ext cx="12261521" cy="69596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E32B1CB-C9AA-0640-AB2E-A0BBF142467F}"/>
              </a:ext>
            </a:extLst>
          </p:cNvPr>
          <p:cNvPicPr>
            <a:picLocks noChangeAspect="1"/>
          </p:cNvPicPr>
          <p:nvPr userDrawn="1"/>
        </p:nvPicPr>
        <p:blipFill>
          <a:blip r:embed="rId3"/>
          <a:stretch>
            <a:fillRect/>
          </a:stretch>
        </p:blipFill>
        <p:spPr>
          <a:xfrm>
            <a:off x="713377" y="138027"/>
            <a:ext cx="2230138" cy="1927210"/>
          </a:xfrm>
          <a:prstGeom prst="rect">
            <a:avLst/>
          </a:prstGeom>
        </p:spPr>
      </p:pic>
      <p:sp>
        <p:nvSpPr>
          <p:cNvPr id="2" name="Title 1">
            <a:extLst>
              <a:ext uri="{FF2B5EF4-FFF2-40B4-BE49-F238E27FC236}">
                <a16:creationId xmlns:a16="http://schemas.microsoft.com/office/drawing/2014/main" id="{C54C4BAF-17F4-AC41-AC29-440F7ED832B0}"/>
              </a:ext>
            </a:extLst>
          </p:cNvPr>
          <p:cNvSpPr>
            <a:spLocks noGrp="1"/>
          </p:cNvSpPr>
          <p:nvPr>
            <p:ph type="ctrTitle" hasCustomPrompt="1"/>
          </p:nvPr>
        </p:nvSpPr>
        <p:spPr>
          <a:xfrm>
            <a:off x="834484" y="2290353"/>
            <a:ext cx="6650275" cy="1271861"/>
          </a:xfrm>
        </p:spPr>
        <p:txBody>
          <a:bodyPr anchor="b">
            <a:noAutofit/>
          </a:bodyPr>
          <a:lstStyle>
            <a:lvl1pPr algn="l">
              <a:defRPr sz="4000" b="1">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9F7C2BDC-79FE-0D4A-8F68-C4370A47B44F}"/>
              </a:ext>
            </a:extLst>
          </p:cNvPr>
          <p:cNvSpPr>
            <a:spLocks noGrp="1"/>
          </p:cNvSpPr>
          <p:nvPr>
            <p:ph type="subTitle" idx="1"/>
          </p:nvPr>
        </p:nvSpPr>
        <p:spPr>
          <a:xfrm>
            <a:off x="834484" y="3654290"/>
            <a:ext cx="6650275" cy="9318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Content Placeholder 14">
            <a:extLst>
              <a:ext uri="{FF2B5EF4-FFF2-40B4-BE49-F238E27FC236}">
                <a16:creationId xmlns:a16="http://schemas.microsoft.com/office/drawing/2014/main" id="{1638D107-A118-CC46-9FE6-A631C2D5D1FF}"/>
              </a:ext>
            </a:extLst>
          </p:cNvPr>
          <p:cNvSpPr>
            <a:spLocks noGrp="1"/>
          </p:cNvSpPr>
          <p:nvPr>
            <p:ph sz="quarter" idx="10" hasCustomPrompt="1"/>
          </p:nvPr>
        </p:nvSpPr>
        <p:spPr>
          <a:xfrm>
            <a:off x="834858" y="5220431"/>
            <a:ext cx="3863159" cy="448849"/>
          </a:xfrm>
        </p:spPr>
        <p:txBody>
          <a:bodyPr>
            <a:no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INSERT DATE</a:t>
            </a:r>
          </a:p>
        </p:txBody>
      </p:sp>
    </p:spTree>
    <p:extLst>
      <p:ext uri="{BB962C8B-B14F-4D97-AF65-F5344CB8AC3E}">
        <p14:creationId xmlns:p14="http://schemas.microsoft.com/office/powerpoint/2010/main" val="3614822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alternate text heading">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665FB3-D621-4BDB-99A2-3567646500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3845" b="38836"/>
          <a:stretch/>
        </p:blipFill>
        <p:spPr>
          <a:xfrm>
            <a:off x="0" y="-12058"/>
            <a:ext cx="11430000" cy="904236"/>
          </a:xfrm>
          <a:prstGeom prst="rect">
            <a:avLst/>
          </a:prstGeom>
        </p:spPr>
      </p:pic>
      <p:sp>
        <p:nvSpPr>
          <p:cNvPr id="5" name="Content Placeholder 4"/>
          <p:cNvSpPr>
            <a:spLocks noGrp="1"/>
          </p:cNvSpPr>
          <p:nvPr>
            <p:ph sz="quarter" idx="11"/>
          </p:nvPr>
        </p:nvSpPr>
        <p:spPr>
          <a:xfrm>
            <a:off x="670560" y="2430464"/>
            <a:ext cx="10515600" cy="4097337"/>
          </a:xfrm>
        </p:spPr>
        <p:txBody>
          <a:bodyPr/>
          <a:lstStyle>
            <a:lvl1pPr>
              <a:buClr>
                <a:schemeClr val="accent2"/>
              </a:buClr>
              <a:defRPr>
                <a:latin typeface="+mn-lt"/>
              </a:defRPr>
            </a:lvl1pPr>
            <a:lvl2pPr marL="685800" indent="-228600">
              <a:buClr>
                <a:schemeClr val="accent2"/>
              </a:buClr>
              <a:buSzPct val="80000"/>
              <a:buFont typeface="Arial" panose="020B0604020202020204" pitchFamily="34" charset="0"/>
              <a:buChar char="•"/>
              <a:defRPr>
                <a:latin typeface="+mn-lt"/>
              </a:defRPr>
            </a:lvl2pPr>
            <a:lvl3pPr marL="1143000" indent="-228600">
              <a:buClr>
                <a:schemeClr val="accent2"/>
              </a:buClr>
              <a:buSzPct val="80000"/>
              <a:buFont typeface="Arial" panose="020B0604020202020204" pitchFamily="34" charset="0"/>
              <a:buChar char="•"/>
              <a:defRPr>
                <a:latin typeface="+mn-lt"/>
              </a:defRPr>
            </a:lvl3pPr>
            <a:lvl4pPr marL="1600200" indent="-228600">
              <a:buClr>
                <a:schemeClr val="accent2"/>
              </a:buClr>
              <a:buSzPct val="80000"/>
              <a:buFont typeface="Arial" panose="020B0604020202020204" pitchFamily="34" charset="0"/>
              <a:buChar char="•"/>
              <a:defRPr>
                <a:latin typeface="+mn-lt"/>
              </a:defRPr>
            </a:lvl4pPr>
            <a:lvl5pPr marL="2057400" indent="-228600">
              <a:buClr>
                <a:schemeClr val="accent2"/>
              </a:buClr>
              <a:buSzPct val="80000"/>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1054834" y="6277231"/>
            <a:ext cx="896983" cy="365125"/>
          </a:xfrm>
          <a:prstGeom prst="rect">
            <a:avLst/>
          </a:prstGeom>
        </p:spPr>
        <p:txBody>
          <a:bodyPr vert="horz" lIns="91440" tIns="45720" rIns="91440" bIns="45720" rtlCol="0" anchor="ctr"/>
          <a:lstStyle>
            <a:lvl1pPr algn="r">
              <a:defRPr sz="1400">
                <a:solidFill>
                  <a:schemeClr val="tx1">
                    <a:tint val="75000"/>
                  </a:schemeClr>
                </a:solidFill>
                <a:latin typeface="+mn-lt"/>
              </a:defRPr>
            </a:lvl1pPr>
          </a:lstStyle>
          <a:p>
            <a:fld id="{62DFECC4-1679-4D45-9635-E86BD1EE09E9}" type="slidenum">
              <a:rPr lang="en-US" smtClean="0"/>
              <a:pPr/>
              <a:t>‹#›</a:t>
            </a:fld>
            <a:endParaRPr lang="en-US"/>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91338" t="215" r="7742" b="88172"/>
          <a:stretch/>
        </p:blipFill>
        <p:spPr>
          <a:xfrm>
            <a:off x="11130117" y="6061588"/>
            <a:ext cx="112087" cy="796413"/>
          </a:xfrm>
          <a:prstGeom prst="rect">
            <a:avLst/>
          </a:prstGeom>
        </p:spPr>
      </p:pic>
      <p:sp>
        <p:nvSpPr>
          <p:cNvPr id="2" name="Title 1"/>
          <p:cNvSpPr>
            <a:spLocks noGrp="1"/>
          </p:cNvSpPr>
          <p:nvPr>
            <p:ph type="title"/>
          </p:nvPr>
        </p:nvSpPr>
        <p:spPr>
          <a:xfrm>
            <a:off x="670560" y="892177"/>
            <a:ext cx="10515600" cy="1325563"/>
          </a:xfrm>
        </p:spPr>
        <p:txBody>
          <a:bodyPr/>
          <a:lstStyle>
            <a:lvl1pPr>
              <a:defRPr>
                <a:latin typeface="+mj-lt"/>
              </a:defRPr>
            </a:lvl1pPr>
          </a:lstStyle>
          <a:p>
            <a:r>
              <a:rPr lang="en-US"/>
              <a:t>Click to edit Master title style</a:t>
            </a:r>
          </a:p>
        </p:txBody>
      </p:sp>
      <p:pic>
        <p:nvPicPr>
          <p:cNvPr id="10" name="Picture 9">
            <a:extLst>
              <a:ext uri="{FF2B5EF4-FFF2-40B4-BE49-F238E27FC236}">
                <a16:creationId xmlns:a16="http://schemas.microsoft.com/office/drawing/2014/main" id="{FFD63987-7144-4E94-A6FE-78DE8760B7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96687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Divider A">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9C526A-BA76-4E53-92F6-5ECDAE2BB205}"/>
              </a:ext>
            </a:extLst>
          </p:cNvPr>
          <p:cNvPicPr>
            <a:picLocks noChangeAspect="1"/>
          </p:cNvPicPr>
          <p:nvPr userDrawn="1"/>
        </p:nvPicPr>
        <p:blipFill rotWithShape="1">
          <a:blip r:embed="rId2"/>
          <a:srcRect l="57619"/>
          <a:stretch/>
        </p:blipFill>
        <p:spPr>
          <a:xfrm>
            <a:off x="0" y="0"/>
            <a:ext cx="3875314" cy="6858000"/>
          </a:xfrm>
          <a:prstGeom prst="rect">
            <a:avLst/>
          </a:prstGeom>
        </p:spPr>
      </p:pic>
      <p:sp>
        <p:nvSpPr>
          <p:cNvPr id="2" name="Title 1"/>
          <p:cNvSpPr>
            <a:spLocks noGrp="1"/>
          </p:cNvSpPr>
          <p:nvPr>
            <p:ph type="title"/>
          </p:nvPr>
        </p:nvSpPr>
        <p:spPr>
          <a:xfrm>
            <a:off x="2989007" y="2766220"/>
            <a:ext cx="7968360" cy="1325563"/>
          </a:xfrm>
        </p:spPr>
        <p:txBody>
          <a:bodyPr/>
          <a:lstStyle>
            <a:lvl1pPr>
              <a:defRPr>
                <a:solidFill>
                  <a:schemeClr val="accent1"/>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899D86A2-C8EF-42B8-8038-1CEF907808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7079" y="104965"/>
            <a:ext cx="1524738" cy="645410"/>
          </a:xfrm>
          <a:prstGeom prst="rect">
            <a:avLst/>
          </a:prstGeom>
        </p:spPr>
      </p:pic>
    </p:spTree>
    <p:extLst>
      <p:ext uri="{BB962C8B-B14F-4D97-AF65-F5344CB8AC3E}">
        <p14:creationId xmlns:p14="http://schemas.microsoft.com/office/powerpoint/2010/main" val="668512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vi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7665" y="2766220"/>
            <a:ext cx="7889703" cy="1325563"/>
          </a:xfrm>
        </p:spPr>
        <p:txBody>
          <a:bodyPr/>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282967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994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9" name="Slide Number Placeholder 30"/>
          <p:cNvSpPr>
            <a:spLocks noGrp="1"/>
          </p:cNvSpPr>
          <p:nvPr>
            <p:ph type="sldNum" sz="quarter" idx="4"/>
          </p:nvPr>
        </p:nvSpPr>
        <p:spPr>
          <a:xfrm>
            <a:off x="9448800" y="6404304"/>
            <a:ext cx="2743200" cy="365125"/>
          </a:xfrm>
          <a:prstGeom prst="rect">
            <a:avLst/>
          </a:prstGeom>
        </p:spPr>
        <p:txBody>
          <a:bodyPr vert="horz" lIns="91440" tIns="45720" rIns="91440" bIns="45720" rtlCol="0" anchor="ctr"/>
          <a:lstStyle>
            <a:lvl1pPr algn="r">
              <a:defRPr sz="975">
                <a:solidFill>
                  <a:schemeClr val="tx1">
                    <a:tint val="75000"/>
                  </a:schemeClr>
                </a:solidFill>
                <a:latin typeface="Myriad Pro" panose="020B0503030403020204" pitchFamily="34" charset="0"/>
              </a:defRPr>
            </a:lvl1pPr>
          </a:lstStyle>
          <a:p>
            <a:fld id="{3FAF11BC-4188-4023-B5C2-A3E64286B8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27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p:spTree>
      <p:nvGrpSpPr>
        <p:cNvPr id="1" name=""/>
        <p:cNvGrpSpPr/>
        <p:nvPr/>
      </p:nvGrpSpPr>
      <p:grpSpPr>
        <a:xfrm>
          <a:off x="0" y="0"/>
          <a:ext cx="0" cy="0"/>
          <a:chOff x="0" y="0"/>
          <a:chExt cx="0" cy="0"/>
        </a:xfrm>
      </p:grpSpPr>
      <p:pic>
        <p:nvPicPr>
          <p:cNvPr id="8" name="blue_background.png" descr="blue_background.png">
            <a:extLst>
              <a:ext uri="{FF2B5EF4-FFF2-40B4-BE49-F238E27FC236}">
                <a16:creationId xmlns:a16="http://schemas.microsoft.com/office/drawing/2014/main" id="{B21D3274-CD45-F741-BFFB-6C877C6AC2C0}"/>
              </a:ext>
            </a:extLst>
          </p:cNvPr>
          <p:cNvPicPr>
            <a:picLocks noChangeAspect="1"/>
          </p:cNvPicPr>
          <p:nvPr userDrawn="1"/>
        </p:nvPicPr>
        <p:blipFill>
          <a:blip r:embed="rId2"/>
          <a:srcRect b="23716"/>
          <a:stretch>
            <a:fillRect/>
          </a:stretch>
        </p:blipFill>
        <p:spPr>
          <a:xfrm>
            <a:off x="0" y="0"/>
            <a:ext cx="1218960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4472"/>
                </a:lnTo>
                <a:lnTo>
                  <a:pt x="21600" y="0"/>
                </a:lnTo>
                <a:lnTo>
                  <a:pt x="0" y="0"/>
                </a:lnTo>
                <a:close/>
              </a:path>
            </a:pathLst>
          </a:custGeom>
          <a:ln w="12700">
            <a:miter lim="400000"/>
          </a:ln>
        </p:spPr>
      </p:pic>
      <p:sp>
        <p:nvSpPr>
          <p:cNvPr id="2" name="Title 1">
            <a:extLst>
              <a:ext uri="{FF2B5EF4-FFF2-40B4-BE49-F238E27FC236}">
                <a16:creationId xmlns:a16="http://schemas.microsoft.com/office/drawing/2014/main" id="{C54C4BAF-17F4-AC41-AC29-440F7ED832B0}"/>
              </a:ext>
            </a:extLst>
          </p:cNvPr>
          <p:cNvSpPr>
            <a:spLocks noGrp="1"/>
          </p:cNvSpPr>
          <p:nvPr>
            <p:ph type="ctrTitle" hasCustomPrompt="1"/>
          </p:nvPr>
        </p:nvSpPr>
        <p:spPr>
          <a:xfrm>
            <a:off x="834484" y="2290353"/>
            <a:ext cx="6650275" cy="1271861"/>
          </a:xfrm>
        </p:spPr>
        <p:txBody>
          <a:bodyPr anchor="b">
            <a:noAutofit/>
          </a:bodyPr>
          <a:lstStyle>
            <a:lvl1pPr algn="l">
              <a:defRPr sz="4000" b="1">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22516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8DF3F6-E299-734C-AEEE-D94804453EA4}"/>
              </a:ext>
            </a:extLst>
          </p:cNvPr>
          <p:cNvGrpSpPr/>
          <p:nvPr userDrawn="1"/>
        </p:nvGrpSpPr>
        <p:grpSpPr>
          <a:xfrm>
            <a:off x="2553" y="-60102"/>
            <a:ext cx="12189447" cy="1262171"/>
            <a:chOff x="1820" y="-58717"/>
            <a:chExt cx="24382180" cy="2524682"/>
          </a:xfrm>
        </p:grpSpPr>
        <p:pic>
          <p:nvPicPr>
            <p:cNvPr id="8" name="BALH_blue_background.png" descr="BALH_blue_background.png">
              <a:extLst>
                <a:ext uri="{FF2B5EF4-FFF2-40B4-BE49-F238E27FC236}">
                  <a16:creationId xmlns:a16="http://schemas.microsoft.com/office/drawing/2014/main" id="{2D4C9643-D171-E94B-AB4B-628A173D95CD}"/>
                </a:ext>
              </a:extLst>
            </p:cNvPr>
            <p:cNvPicPr>
              <a:picLocks noChangeAspect="1"/>
            </p:cNvPicPr>
            <p:nvPr/>
          </p:nvPicPr>
          <p:blipFill rotWithShape="1">
            <a:blip r:embed="rId2"/>
            <a:srcRect t="1" b="76079"/>
            <a:stretch/>
          </p:blipFill>
          <p:spPr>
            <a:xfrm>
              <a:off x="1820" y="-58717"/>
              <a:ext cx="14966539" cy="2524682"/>
            </a:xfrm>
            <a:prstGeom prst="rect">
              <a:avLst/>
            </a:prstGeom>
            <a:ln w="3175" cap="flat">
              <a:noFill/>
              <a:miter lim="400000"/>
            </a:ln>
            <a:effectLst/>
          </p:spPr>
        </p:pic>
        <p:pic>
          <p:nvPicPr>
            <p:cNvPr id="9" name="BALH_blue_background.png" descr="BALH_blue_background.png">
              <a:extLst>
                <a:ext uri="{FF2B5EF4-FFF2-40B4-BE49-F238E27FC236}">
                  <a16:creationId xmlns:a16="http://schemas.microsoft.com/office/drawing/2014/main" id="{1C0C6AB2-BB45-5140-8036-6F93B6E31EA5}"/>
                </a:ext>
              </a:extLst>
            </p:cNvPr>
            <p:cNvPicPr>
              <a:picLocks noChangeAspect="1"/>
            </p:cNvPicPr>
            <p:nvPr/>
          </p:nvPicPr>
          <p:blipFill rotWithShape="1">
            <a:blip r:embed="rId2"/>
            <a:srcRect r="5988" b="76080"/>
            <a:stretch/>
          </p:blipFill>
          <p:spPr>
            <a:xfrm>
              <a:off x="10313506" y="-58717"/>
              <a:ext cx="14070494" cy="2524682"/>
            </a:xfrm>
            <a:prstGeom prst="rect">
              <a:avLst/>
            </a:prstGeom>
            <a:ln w="3175" cap="flat">
              <a:noFill/>
              <a:miter lim="400000"/>
            </a:ln>
            <a:effectLst/>
          </p:spPr>
        </p:pic>
      </p:grpSp>
      <p:sp>
        <p:nvSpPr>
          <p:cNvPr id="2" name="Title 1">
            <a:extLst>
              <a:ext uri="{FF2B5EF4-FFF2-40B4-BE49-F238E27FC236}">
                <a16:creationId xmlns:a16="http://schemas.microsoft.com/office/drawing/2014/main" id="{9D8CBB59-2F2F-0040-AD55-12C52D353CC9}"/>
              </a:ext>
            </a:extLst>
          </p:cNvPr>
          <p:cNvSpPr>
            <a:spLocks noGrp="1"/>
          </p:cNvSpPr>
          <p:nvPr>
            <p:ph type="title"/>
          </p:nvPr>
        </p:nvSpPr>
        <p:spPr>
          <a:xfrm>
            <a:off x="2553" y="-33800"/>
            <a:ext cx="12189447" cy="1235870"/>
          </a:xfrm>
        </p:spPr>
        <p:txBody>
          <a:bodyPr>
            <a:noAutofit/>
          </a:bodyPr>
          <a:lstStyle>
            <a:lvl1pPr algn="ct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09DFBF9-4619-1A4D-88D8-8B0C1B50B90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C3F83A-97AF-1849-941D-2519BC247AD9}"/>
              </a:ext>
            </a:extLst>
          </p:cNvPr>
          <p:cNvSpPr>
            <a:spLocks noGrp="1"/>
          </p:cNvSpPr>
          <p:nvPr>
            <p:ph type="ftr" sz="quarter" idx="11"/>
          </p:nvPr>
        </p:nvSpPr>
        <p:spPr/>
        <p:txBody>
          <a:body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05604030-E6E3-144C-8B6D-85A75A9B8CD0}"/>
              </a:ext>
            </a:extLst>
          </p:cNvPr>
          <p:cNvSpPr>
            <a:spLocks noGrp="1"/>
          </p:cNvSpPr>
          <p:nvPr>
            <p:ph type="sldNum" sz="quarter" idx="12"/>
          </p:nvPr>
        </p:nvSpPr>
        <p:spPr/>
        <p:txBody>
          <a:bodyPr/>
          <a:lstStyle/>
          <a:p>
            <a:fld id="{24516266-9EFC-AA48-A7FA-65B041A20E18}" type="slidenum">
              <a:rPr lang="en-US" smtClean="0"/>
              <a:t>‹#›</a:t>
            </a:fld>
            <a:endParaRPr lang="en-US" dirty="0"/>
          </a:p>
        </p:txBody>
      </p:sp>
    </p:spTree>
    <p:extLst>
      <p:ext uri="{BB962C8B-B14F-4D97-AF65-F5344CB8AC3E}">
        <p14:creationId xmlns:p14="http://schemas.microsoft.com/office/powerpoint/2010/main" val="160400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ray - Title and Content">
    <p:spTree>
      <p:nvGrpSpPr>
        <p:cNvPr id="1" name=""/>
        <p:cNvGrpSpPr/>
        <p:nvPr/>
      </p:nvGrpSpPr>
      <p:grpSpPr>
        <a:xfrm>
          <a:off x="0" y="0"/>
          <a:ext cx="0" cy="0"/>
          <a:chOff x="0" y="0"/>
          <a:chExt cx="0" cy="0"/>
        </a:xfrm>
      </p:grpSpPr>
      <p:pic>
        <p:nvPicPr>
          <p:cNvPr id="11" name="Shape 98" descr="LH_light_grey_background.png">
            <a:extLst>
              <a:ext uri="{FF2B5EF4-FFF2-40B4-BE49-F238E27FC236}">
                <a16:creationId xmlns:a16="http://schemas.microsoft.com/office/drawing/2014/main" id="{3B952573-A7C6-E749-B9AA-E987200EF1E6}"/>
              </a:ext>
            </a:extLst>
          </p:cNvPr>
          <p:cNvPicPr preferRelativeResize="0"/>
          <p:nvPr userDrawn="1"/>
        </p:nvPicPr>
        <p:blipFill rotWithShape="1">
          <a:blip r:embed="rId2">
            <a:alphaModFix/>
          </a:blip>
          <a:srcRect r="664" b="20237"/>
          <a:stretch/>
        </p:blipFill>
        <p:spPr>
          <a:xfrm>
            <a:off x="11899" y="-33801"/>
            <a:ext cx="12180101" cy="6897055"/>
          </a:xfrm>
          <a:prstGeom prst="rect">
            <a:avLst/>
          </a:prstGeom>
          <a:noFill/>
          <a:ln>
            <a:noFill/>
          </a:ln>
        </p:spPr>
      </p:pic>
      <p:sp>
        <p:nvSpPr>
          <p:cNvPr id="2" name="Title 1">
            <a:extLst>
              <a:ext uri="{FF2B5EF4-FFF2-40B4-BE49-F238E27FC236}">
                <a16:creationId xmlns:a16="http://schemas.microsoft.com/office/drawing/2014/main" id="{9D8CBB59-2F2F-0040-AD55-12C52D353CC9}"/>
              </a:ext>
            </a:extLst>
          </p:cNvPr>
          <p:cNvSpPr>
            <a:spLocks noGrp="1"/>
          </p:cNvSpPr>
          <p:nvPr>
            <p:ph type="title"/>
          </p:nvPr>
        </p:nvSpPr>
        <p:spPr>
          <a:xfrm>
            <a:off x="2553" y="-33800"/>
            <a:ext cx="12189447" cy="1235870"/>
          </a:xfrm>
        </p:spPr>
        <p:txBody>
          <a:bodyPr>
            <a:noAutofit/>
          </a:bodyPr>
          <a:lstStyle>
            <a:lvl1pPr algn="ctr">
              <a:defRPr sz="3600" b="1">
                <a:solidFill>
                  <a:srgbClr val="11447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09DFBF9-4619-1A4D-88D8-8B0C1B50B90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C3F83A-97AF-1849-941D-2519BC247AD9}"/>
              </a:ext>
            </a:extLst>
          </p:cNvPr>
          <p:cNvSpPr>
            <a:spLocks noGrp="1"/>
          </p:cNvSpPr>
          <p:nvPr>
            <p:ph type="ftr" sz="quarter" idx="11"/>
          </p:nvPr>
        </p:nvSpPr>
        <p:spPr/>
        <p:txBody>
          <a:bodyPr/>
          <a:lstStyle>
            <a:lvl1pPr>
              <a:defRPr/>
            </a:lvl1p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05604030-E6E3-144C-8B6D-85A75A9B8CD0}"/>
              </a:ext>
            </a:extLst>
          </p:cNvPr>
          <p:cNvSpPr>
            <a:spLocks noGrp="1"/>
          </p:cNvSpPr>
          <p:nvPr>
            <p:ph type="sldNum" sz="quarter" idx="12"/>
          </p:nvPr>
        </p:nvSpPr>
        <p:spPr/>
        <p:txBody>
          <a:bodyPr/>
          <a:lstStyle/>
          <a:p>
            <a:fld id="{24516266-9EFC-AA48-A7FA-65B041A20E18}" type="slidenum">
              <a:rPr lang="en-US" smtClean="0"/>
              <a:t>‹#›</a:t>
            </a:fld>
            <a:endParaRPr lang="en-US"/>
          </a:p>
        </p:txBody>
      </p:sp>
    </p:spTree>
    <p:extLst>
      <p:ext uri="{BB962C8B-B14F-4D97-AF65-F5344CB8AC3E}">
        <p14:creationId xmlns:p14="http://schemas.microsoft.com/office/powerpoint/2010/main" val="369823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ue - Title and Content">
    <p:spTree>
      <p:nvGrpSpPr>
        <p:cNvPr id="1" name=""/>
        <p:cNvGrpSpPr/>
        <p:nvPr/>
      </p:nvGrpSpPr>
      <p:grpSpPr>
        <a:xfrm>
          <a:off x="0" y="0"/>
          <a:ext cx="0" cy="0"/>
          <a:chOff x="0" y="0"/>
          <a:chExt cx="0" cy="0"/>
        </a:xfrm>
      </p:grpSpPr>
      <p:pic>
        <p:nvPicPr>
          <p:cNvPr id="8" name="Shape 157" descr="BALH_blue_background.png">
            <a:extLst>
              <a:ext uri="{FF2B5EF4-FFF2-40B4-BE49-F238E27FC236}">
                <a16:creationId xmlns:a16="http://schemas.microsoft.com/office/drawing/2014/main" id="{2521F7E3-7C90-A643-BE8E-9D767CBA522D}"/>
              </a:ext>
            </a:extLst>
          </p:cNvPr>
          <p:cNvPicPr preferRelativeResize="0"/>
          <p:nvPr userDrawn="1"/>
        </p:nvPicPr>
        <p:blipFill rotWithShape="1">
          <a:blip r:embed="rId2">
            <a:alphaModFix/>
          </a:blip>
          <a:srcRect r="815" b="20237"/>
          <a:stretch/>
        </p:blipFill>
        <p:spPr>
          <a:xfrm>
            <a:off x="1" y="-24784"/>
            <a:ext cx="12192000" cy="6907568"/>
          </a:xfrm>
          <a:prstGeom prst="rect">
            <a:avLst/>
          </a:prstGeom>
          <a:noFill/>
          <a:ln>
            <a:noFill/>
          </a:ln>
        </p:spPr>
      </p:pic>
      <p:sp>
        <p:nvSpPr>
          <p:cNvPr id="2" name="Title 1">
            <a:extLst>
              <a:ext uri="{FF2B5EF4-FFF2-40B4-BE49-F238E27FC236}">
                <a16:creationId xmlns:a16="http://schemas.microsoft.com/office/drawing/2014/main" id="{9D8CBB59-2F2F-0040-AD55-12C52D353CC9}"/>
              </a:ext>
            </a:extLst>
          </p:cNvPr>
          <p:cNvSpPr>
            <a:spLocks noGrp="1"/>
          </p:cNvSpPr>
          <p:nvPr>
            <p:ph type="title"/>
          </p:nvPr>
        </p:nvSpPr>
        <p:spPr>
          <a:xfrm>
            <a:off x="2553" y="-33800"/>
            <a:ext cx="12189447" cy="1235870"/>
          </a:xfrm>
        </p:spPr>
        <p:txBody>
          <a:bodyPr>
            <a:noAutofit/>
          </a:bodyPr>
          <a:lstStyle>
            <a:lvl1pPr algn="ctr">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09DFBF9-4619-1A4D-88D8-8B0C1B50B900}"/>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C3F83A-97AF-1849-941D-2519BC247AD9}"/>
              </a:ext>
            </a:extLst>
          </p:cNvPr>
          <p:cNvSpPr>
            <a:spLocks noGrp="1"/>
          </p:cNvSpPr>
          <p:nvPr>
            <p:ph type="ftr" sz="quarter" idx="11"/>
          </p:nvPr>
        </p:nvSpPr>
        <p:spPr/>
        <p:txBody>
          <a:bodyPr/>
          <a:lstStyle>
            <a:lvl1pPr>
              <a:defRPr>
                <a:solidFill>
                  <a:schemeClr val="bg1"/>
                </a:solidFill>
              </a:defRPr>
            </a:lvl1p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05604030-E6E3-144C-8B6D-85A75A9B8CD0}"/>
              </a:ext>
            </a:extLst>
          </p:cNvPr>
          <p:cNvSpPr>
            <a:spLocks noGrp="1"/>
          </p:cNvSpPr>
          <p:nvPr>
            <p:ph type="sldNum" sz="quarter" idx="12"/>
          </p:nvPr>
        </p:nvSpPr>
        <p:spPr/>
        <p:txBody>
          <a:bodyPr/>
          <a:lstStyle>
            <a:lvl1pPr>
              <a:defRPr>
                <a:solidFill>
                  <a:schemeClr val="bg1"/>
                </a:solidFill>
              </a:defRPr>
            </a:lvl1pPr>
          </a:lstStyle>
          <a:p>
            <a:fld id="{24516266-9EFC-AA48-A7FA-65B041A20E18}" type="slidenum">
              <a:rPr lang="en-US" smtClean="0"/>
              <a:pPr/>
              <a:t>‹#›</a:t>
            </a:fld>
            <a:endParaRPr lang="en-US" dirty="0"/>
          </a:p>
        </p:txBody>
      </p:sp>
    </p:spTree>
    <p:extLst>
      <p:ext uri="{BB962C8B-B14F-4D97-AF65-F5344CB8AC3E}">
        <p14:creationId xmlns:p14="http://schemas.microsoft.com/office/powerpoint/2010/main" val="8161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pic>
        <p:nvPicPr>
          <p:cNvPr id="8" name="blue_background.png" descr="blue_background.png">
            <a:extLst>
              <a:ext uri="{FF2B5EF4-FFF2-40B4-BE49-F238E27FC236}">
                <a16:creationId xmlns:a16="http://schemas.microsoft.com/office/drawing/2014/main" id="{B21D3274-CD45-F741-BFFB-6C877C6AC2C0}"/>
              </a:ext>
            </a:extLst>
          </p:cNvPr>
          <p:cNvPicPr>
            <a:picLocks noChangeAspect="1"/>
          </p:cNvPicPr>
          <p:nvPr userDrawn="1"/>
        </p:nvPicPr>
        <p:blipFill>
          <a:blip r:embed="rId2"/>
          <a:srcRect b="23716"/>
          <a:stretch>
            <a:fillRect/>
          </a:stretch>
        </p:blipFill>
        <p:spPr>
          <a:xfrm>
            <a:off x="0" y="0"/>
            <a:ext cx="1218960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4472"/>
                </a:lnTo>
                <a:lnTo>
                  <a:pt x="21600" y="0"/>
                </a:lnTo>
                <a:lnTo>
                  <a:pt x="0" y="0"/>
                </a:lnTo>
                <a:close/>
              </a:path>
            </a:pathLst>
          </a:custGeom>
          <a:ln w="12700">
            <a:miter lim="400000"/>
          </a:ln>
        </p:spPr>
      </p:pic>
      <p:sp>
        <p:nvSpPr>
          <p:cNvPr id="2" name="Title 1">
            <a:extLst>
              <a:ext uri="{FF2B5EF4-FFF2-40B4-BE49-F238E27FC236}">
                <a16:creationId xmlns:a16="http://schemas.microsoft.com/office/drawing/2014/main" id="{C54C4BAF-17F4-AC41-AC29-440F7ED832B0}"/>
              </a:ext>
            </a:extLst>
          </p:cNvPr>
          <p:cNvSpPr>
            <a:spLocks noGrp="1"/>
          </p:cNvSpPr>
          <p:nvPr>
            <p:ph type="ctrTitle" hasCustomPrompt="1"/>
          </p:nvPr>
        </p:nvSpPr>
        <p:spPr>
          <a:xfrm>
            <a:off x="834484" y="2290353"/>
            <a:ext cx="6650275" cy="1271861"/>
          </a:xfrm>
        </p:spPr>
        <p:txBody>
          <a:bodyPr anchor="b">
            <a:noAutofit/>
          </a:bodyPr>
          <a:lstStyle>
            <a:lvl1pPr algn="l">
              <a:defRPr sz="4000" b="1">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71765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idebar - Title and Content">
    <p:spTree>
      <p:nvGrpSpPr>
        <p:cNvPr id="1" name=""/>
        <p:cNvGrpSpPr/>
        <p:nvPr/>
      </p:nvGrpSpPr>
      <p:grpSpPr>
        <a:xfrm>
          <a:off x="0" y="0"/>
          <a:ext cx="0" cy="0"/>
          <a:chOff x="0" y="0"/>
          <a:chExt cx="0" cy="0"/>
        </a:xfrm>
      </p:grpSpPr>
      <p:pic>
        <p:nvPicPr>
          <p:cNvPr id="11" name="Shape 26" descr="blue_background.png">
            <a:extLst>
              <a:ext uri="{FF2B5EF4-FFF2-40B4-BE49-F238E27FC236}">
                <a16:creationId xmlns:a16="http://schemas.microsoft.com/office/drawing/2014/main" id="{9EAD6B20-BB1B-264D-A9A3-7ECABBECDA41}"/>
              </a:ext>
            </a:extLst>
          </p:cNvPr>
          <p:cNvPicPr preferRelativeResize="0"/>
          <p:nvPr userDrawn="1"/>
        </p:nvPicPr>
        <p:blipFill rotWithShape="1">
          <a:blip r:embed="rId2">
            <a:alphaModFix/>
          </a:blip>
          <a:srcRect t="12560" r="69955" b="11865"/>
          <a:stretch/>
        </p:blipFill>
        <p:spPr>
          <a:xfrm>
            <a:off x="0" y="-1"/>
            <a:ext cx="3699641" cy="6863255"/>
          </a:xfrm>
          <a:prstGeom prst="rect">
            <a:avLst/>
          </a:prstGeom>
          <a:noFill/>
          <a:ln>
            <a:noFill/>
          </a:ln>
        </p:spPr>
      </p:pic>
      <p:sp>
        <p:nvSpPr>
          <p:cNvPr id="2" name="Title 1">
            <a:extLst>
              <a:ext uri="{FF2B5EF4-FFF2-40B4-BE49-F238E27FC236}">
                <a16:creationId xmlns:a16="http://schemas.microsoft.com/office/drawing/2014/main" id="{9D8CBB59-2F2F-0040-AD55-12C52D353CC9}"/>
              </a:ext>
            </a:extLst>
          </p:cNvPr>
          <p:cNvSpPr>
            <a:spLocks noGrp="1"/>
          </p:cNvSpPr>
          <p:nvPr>
            <p:ph type="title"/>
          </p:nvPr>
        </p:nvSpPr>
        <p:spPr>
          <a:xfrm>
            <a:off x="409903" y="1688989"/>
            <a:ext cx="2932387" cy="1642789"/>
          </a:xfrm>
        </p:spPr>
        <p:txBody>
          <a:bodyPr anchor="b">
            <a:noAutofit/>
          </a:bodyPr>
          <a:lstStyle>
            <a:lvl1pPr algn="l">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09DFBF9-4619-1A4D-88D8-8B0C1B50B900}"/>
              </a:ext>
            </a:extLst>
          </p:cNvPr>
          <p:cNvSpPr>
            <a:spLocks noGrp="1"/>
          </p:cNvSpPr>
          <p:nvPr>
            <p:ph idx="1"/>
          </p:nvPr>
        </p:nvSpPr>
        <p:spPr>
          <a:xfrm>
            <a:off x="4635062" y="1825625"/>
            <a:ext cx="671873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C3F83A-97AF-1849-941D-2519BC247AD9}"/>
              </a:ext>
            </a:extLst>
          </p:cNvPr>
          <p:cNvSpPr>
            <a:spLocks noGrp="1"/>
          </p:cNvSpPr>
          <p:nvPr>
            <p:ph type="ftr" sz="quarter" idx="11"/>
          </p:nvPr>
        </p:nvSpPr>
        <p:spPr/>
        <p:txBody>
          <a:bodyPr/>
          <a:lstStyle>
            <a:lvl1pPr>
              <a:defRPr/>
            </a:lvl1p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05604030-E6E3-144C-8B6D-85A75A9B8CD0}"/>
              </a:ext>
            </a:extLst>
          </p:cNvPr>
          <p:cNvSpPr>
            <a:spLocks noGrp="1"/>
          </p:cNvSpPr>
          <p:nvPr>
            <p:ph type="sldNum" sz="quarter" idx="12"/>
          </p:nvPr>
        </p:nvSpPr>
        <p:spPr/>
        <p:txBody>
          <a:bodyPr/>
          <a:lstStyle/>
          <a:p>
            <a:fld id="{24516266-9EFC-AA48-A7FA-65B041A20E18}" type="slidenum">
              <a:rPr lang="en-US" smtClean="0"/>
              <a:t>‹#›</a:t>
            </a:fld>
            <a:endParaRPr lang="en-US"/>
          </a:p>
        </p:txBody>
      </p:sp>
      <p:sp>
        <p:nvSpPr>
          <p:cNvPr id="14" name="Text Placeholder 13">
            <a:extLst>
              <a:ext uri="{FF2B5EF4-FFF2-40B4-BE49-F238E27FC236}">
                <a16:creationId xmlns:a16="http://schemas.microsoft.com/office/drawing/2014/main" id="{64A6470C-7241-D34D-9BB6-07BB4F8FCC7C}"/>
              </a:ext>
            </a:extLst>
          </p:cNvPr>
          <p:cNvSpPr>
            <a:spLocks noGrp="1"/>
          </p:cNvSpPr>
          <p:nvPr>
            <p:ph type="body" sz="quarter" idx="13" hasCustomPrompt="1"/>
          </p:nvPr>
        </p:nvSpPr>
        <p:spPr>
          <a:xfrm>
            <a:off x="409575" y="3994040"/>
            <a:ext cx="2932113" cy="1366838"/>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subtitle style</a:t>
            </a:r>
          </a:p>
        </p:txBody>
      </p:sp>
    </p:spTree>
    <p:extLst>
      <p:ext uri="{BB962C8B-B14F-4D97-AF65-F5344CB8AC3E}">
        <p14:creationId xmlns:p14="http://schemas.microsoft.com/office/powerpoint/2010/main" val="95540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vy Sidebar - Title and Content">
    <p:spTree>
      <p:nvGrpSpPr>
        <p:cNvPr id="1" name=""/>
        <p:cNvGrpSpPr/>
        <p:nvPr/>
      </p:nvGrpSpPr>
      <p:grpSpPr>
        <a:xfrm>
          <a:off x="0" y="0"/>
          <a:ext cx="0" cy="0"/>
          <a:chOff x="0" y="0"/>
          <a:chExt cx="0" cy="0"/>
        </a:xfrm>
      </p:grpSpPr>
      <p:pic>
        <p:nvPicPr>
          <p:cNvPr id="9" name="Shape 157" descr="BALH_blue_background.png">
            <a:extLst>
              <a:ext uri="{FF2B5EF4-FFF2-40B4-BE49-F238E27FC236}">
                <a16:creationId xmlns:a16="http://schemas.microsoft.com/office/drawing/2014/main" id="{EF27C11B-BD29-E042-B627-1CB1ACB5BED0}"/>
              </a:ext>
            </a:extLst>
          </p:cNvPr>
          <p:cNvPicPr preferRelativeResize="0"/>
          <p:nvPr userDrawn="1"/>
        </p:nvPicPr>
        <p:blipFill rotWithShape="1">
          <a:blip r:embed="rId2">
            <a:alphaModFix/>
          </a:blip>
          <a:srcRect t="390" r="69970" b="20238"/>
          <a:stretch/>
        </p:blipFill>
        <p:spPr>
          <a:xfrm>
            <a:off x="0" y="0"/>
            <a:ext cx="3687742" cy="6873766"/>
          </a:xfrm>
          <a:prstGeom prst="rect">
            <a:avLst/>
          </a:prstGeom>
          <a:noFill/>
          <a:ln>
            <a:noFill/>
          </a:ln>
        </p:spPr>
      </p:pic>
      <p:sp>
        <p:nvSpPr>
          <p:cNvPr id="2" name="Title 1">
            <a:extLst>
              <a:ext uri="{FF2B5EF4-FFF2-40B4-BE49-F238E27FC236}">
                <a16:creationId xmlns:a16="http://schemas.microsoft.com/office/drawing/2014/main" id="{9D8CBB59-2F2F-0040-AD55-12C52D353CC9}"/>
              </a:ext>
            </a:extLst>
          </p:cNvPr>
          <p:cNvSpPr>
            <a:spLocks noGrp="1"/>
          </p:cNvSpPr>
          <p:nvPr>
            <p:ph type="title"/>
          </p:nvPr>
        </p:nvSpPr>
        <p:spPr>
          <a:xfrm>
            <a:off x="409903" y="1688989"/>
            <a:ext cx="2932387" cy="1642789"/>
          </a:xfrm>
        </p:spPr>
        <p:txBody>
          <a:bodyPr anchor="b">
            <a:noAutofit/>
          </a:bodyPr>
          <a:lstStyle>
            <a:lvl1pPr algn="l">
              <a:defRPr sz="36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09DFBF9-4619-1A4D-88D8-8B0C1B50B900}"/>
              </a:ext>
            </a:extLst>
          </p:cNvPr>
          <p:cNvSpPr>
            <a:spLocks noGrp="1"/>
          </p:cNvSpPr>
          <p:nvPr>
            <p:ph idx="1"/>
          </p:nvPr>
        </p:nvSpPr>
        <p:spPr>
          <a:xfrm>
            <a:off x="4635062" y="1825625"/>
            <a:ext cx="6718738"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9C3F83A-97AF-1849-941D-2519BC247AD9}"/>
              </a:ext>
            </a:extLst>
          </p:cNvPr>
          <p:cNvSpPr>
            <a:spLocks noGrp="1"/>
          </p:cNvSpPr>
          <p:nvPr>
            <p:ph type="ftr" sz="quarter" idx="11"/>
          </p:nvPr>
        </p:nvSpPr>
        <p:spPr/>
        <p:txBody>
          <a:body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05604030-E6E3-144C-8B6D-85A75A9B8CD0}"/>
              </a:ext>
            </a:extLst>
          </p:cNvPr>
          <p:cNvSpPr>
            <a:spLocks noGrp="1"/>
          </p:cNvSpPr>
          <p:nvPr>
            <p:ph type="sldNum" sz="quarter" idx="12"/>
          </p:nvPr>
        </p:nvSpPr>
        <p:spPr/>
        <p:txBody>
          <a:bodyPr/>
          <a:lstStyle/>
          <a:p>
            <a:fld id="{24516266-9EFC-AA48-A7FA-65B041A20E18}" type="slidenum">
              <a:rPr lang="en-US" smtClean="0"/>
              <a:t>‹#›</a:t>
            </a:fld>
            <a:endParaRPr lang="en-US"/>
          </a:p>
        </p:txBody>
      </p:sp>
      <p:sp>
        <p:nvSpPr>
          <p:cNvPr id="14" name="Text Placeholder 13">
            <a:extLst>
              <a:ext uri="{FF2B5EF4-FFF2-40B4-BE49-F238E27FC236}">
                <a16:creationId xmlns:a16="http://schemas.microsoft.com/office/drawing/2014/main" id="{64A6470C-7241-D34D-9BB6-07BB4F8FCC7C}"/>
              </a:ext>
            </a:extLst>
          </p:cNvPr>
          <p:cNvSpPr>
            <a:spLocks noGrp="1"/>
          </p:cNvSpPr>
          <p:nvPr>
            <p:ph type="body" sz="quarter" idx="13" hasCustomPrompt="1"/>
          </p:nvPr>
        </p:nvSpPr>
        <p:spPr>
          <a:xfrm>
            <a:off x="409575" y="3994040"/>
            <a:ext cx="2932113" cy="1366838"/>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subtitle style</a:t>
            </a:r>
          </a:p>
        </p:txBody>
      </p:sp>
    </p:spTree>
    <p:extLst>
      <p:ext uri="{BB962C8B-B14F-4D97-AF65-F5344CB8AC3E}">
        <p14:creationId xmlns:p14="http://schemas.microsoft.com/office/powerpoint/2010/main" val="97340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E5D21A-5C77-8740-8C0A-22EB38DBD86A}"/>
              </a:ext>
            </a:extLst>
          </p:cNvPr>
          <p:cNvSpPr>
            <a:spLocks noGrp="1"/>
          </p:cNvSpPr>
          <p:nvPr>
            <p:ph type="ftr" sz="quarter" idx="11"/>
          </p:nvPr>
        </p:nvSpPr>
        <p:spPr/>
        <p:txBody>
          <a:bodyPr/>
          <a:lstStyle/>
          <a:p>
            <a:r>
              <a:rPr lang="en-US" b="1"/>
              <a:t>LEARNING HEROES: PASSION, PURPOSE &amp; VOICE</a:t>
            </a:r>
            <a:endParaRPr lang="en-US" dirty="0"/>
          </a:p>
        </p:txBody>
      </p:sp>
      <p:sp>
        <p:nvSpPr>
          <p:cNvPr id="4" name="Slide Number Placeholder 3">
            <a:extLst>
              <a:ext uri="{FF2B5EF4-FFF2-40B4-BE49-F238E27FC236}">
                <a16:creationId xmlns:a16="http://schemas.microsoft.com/office/drawing/2014/main" id="{176559F2-F072-E140-9189-F9C972E927AA}"/>
              </a:ext>
            </a:extLst>
          </p:cNvPr>
          <p:cNvSpPr>
            <a:spLocks noGrp="1"/>
          </p:cNvSpPr>
          <p:nvPr>
            <p:ph type="sldNum" sz="quarter" idx="12"/>
          </p:nvPr>
        </p:nvSpPr>
        <p:spPr/>
        <p:txBody>
          <a:bodyPr/>
          <a:lstStyle/>
          <a:p>
            <a:fld id="{24516266-9EFC-AA48-A7FA-65B041A20E18}" type="slidenum">
              <a:rPr lang="en-US" smtClean="0"/>
              <a:t>‹#›</a:t>
            </a:fld>
            <a:endParaRPr lang="en-US"/>
          </a:p>
        </p:txBody>
      </p:sp>
    </p:spTree>
    <p:extLst>
      <p:ext uri="{BB962C8B-B14F-4D97-AF65-F5344CB8AC3E}">
        <p14:creationId xmlns:p14="http://schemas.microsoft.com/office/powerpoint/2010/main" val="335009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31641-A802-3245-99E5-F99315024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a:t>
            </a:r>
            <a:r>
              <a:rPr lang="en-US" dirty="0" err="1"/>
              <a:t>Masteredit</a:t>
            </a:r>
            <a:r>
              <a:rPr lang="en-US" dirty="0"/>
              <a:t> title style</a:t>
            </a:r>
          </a:p>
        </p:txBody>
      </p:sp>
      <p:sp>
        <p:nvSpPr>
          <p:cNvPr id="3" name="Text Placeholder 2">
            <a:extLst>
              <a:ext uri="{FF2B5EF4-FFF2-40B4-BE49-F238E27FC236}">
                <a16:creationId xmlns:a16="http://schemas.microsoft.com/office/drawing/2014/main" id="{47357E63-7763-2B43-8F56-815D7F490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1429A7-631B-8548-ACCF-81171A29B5CF}"/>
              </a:ext>
            </a:extLst>
          </p:cNvPr>
          <p:cNvSpPr>
            <a:spLocks noGrp="1"/>
          </p:cNvSpPr>
          <p:nvPr>
            <p:ph type="ftr" sz="quarter" idx="3"/>
          </p:nvPr>
        </p:nvSpPr>
        <p:spPr>
          <a:xfrm>
            <a:off x="7035437" y="6356350"/>
            <a:ext cx="4114800" cy="365125"/>
          </a:xfrm>
          <a:prstGeom prst="rect">
            <a:avLst/>
          </a:prstGeom>
        </p:spPr>
        <p:txBody>
          <a:bodyPr vert="horz" lIns="91440" tIns="45720" rIns="91440" bIns="45720" rtlCol="0" anchor="ctr"/>
          <a:lstStyle>
            <a:lvl1pPr algn="r">
              <a:defRPr sz="600">
                <a:solidFill>
                  <a:schemeClr val="tx1">
                    <a:tint val="75000"/>
                  </a:schemeClr>
                </a:solidFill>
                <a:latin typeface="Arial" panose="020B0604020202020204" pitchFamily="34" charset="0"/>
                <a:cs typeface="Arial" panose="020B0604020202020204" pitchFamily="34" charset="0"/>
              </a:defRPr>
            </a:lvl1pPr>
          </a:lstStyle>
          <a:p>
            <a:r>
              <a:rPr lang="en-US" b="1"/>
              <a:t>LEARNING HEROES: PASSION, PURPOSE &amp; VOICE</a:t>
            </a:r>
            <a:endParaRPr lang="en-US" dirty="0"/>
          </a:p>
        </p:txBody>
      </p:sp>
      <p:sp>
        <p:nvSpPr>
          <p:cNvPr id="6" name="Slide Number Placeholder 5">
            <a:extLst>
              <a:ext uri="{FF2B5EF4-FFF2-40B4-BE49-F238E27FC236}">
                <a16:creationId xmlns:a16="http://schemas.microsoft.com/office/drawing/2014/main" id="{5E37BFD0-215D-E545-A682-40CC6985CD75}"/>
              </a:ext>
            </a:extLst>
          </p:cNvPr>
          <p:cNvSpPr>
            <a:spLocks noGrp="1"/>
          </p:cNvSpPr>
          <p:nvPr>
            <p:ph type="sldNum" sz="quarter" idx="4"/>
          </p:nvPr>
        </p:nvSpPr>
        <p:spPr>
          <a:xfrm>
            <a:off x="10946674" y="6356350"/>
            <a:ext cx="407126" cy="365125"/>
          </a:xfrm>
          <a:prstGeom prst="rect">
            <a:avLst/>
          </a:prstGeom>
        </p:spPr>
        <p:txBody>
          <a:bodyPr vert="horz" lIns="91440" tIns="45720" rIns="91440" bIns="45720" rtlCol="0" anchor="ctr"/>
          <a:lstStyle>
            <a:lvl1pPr algn="r">
              <a:defRPr sz="600" b="1">
                <a:solidFill>
                  <a:schemeClr val="tx1">
                    <a:tint val="75000"/>
                  </a:schemeClr>
                </a:solidFill>
                <a:latin typeface="Arial" panose="020B0604020202020204" pitchFamily="34" charset="0"/>
                <a:cs typeface="Arial" panose="020B0604020202020204" pitchFamily="34" charset="0"/>
              </a:defRPr>
            </a:lvl1pPr>
          </a:lstStyle>
          <a:p>
            <a:fld id="{24516266-9EFC-AA48-A7FA-65B041A20E18}" type="slidenum">
              <a:rPr lang="en-US" smtClean="0"/>
              <a:pPr/>
              <a:t>‹#›</a:t>
            </a:fld>
            <a:endParaRPr lang="en-US" dirty="0"/>
          </a:p>
        </p:txBody>
      </p:sp>
    </p:spTree>
    <p:extLst>
      <p:ext uri="{BB962C8B-B14F-4D97-AF65-F5344CB8AC3E}">
        <p14:creationId xmlns:p14="http://schemas.microsoft.com/office/powerpoint/2010/main" val="249391382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1" r:id="rId4"/>
    <p:sldLayoutId id="2147483662" r:id="rId5"/>
    <p:sldLayoutId id="2147483660" r:id="rId6"/>
    <p:sldLayoutId id="2147483663" r:id="rId7"/>
    <p:sldLayoutId id="2147483664" r:id="rId8"/>
    <p:sldLayoutId id="2147483655" r:id="rId9"/>
    <p:sldLayoutId id="2147483665" r:id="rId10"/>
    <p:sldLayoutId id="2147483667" r:id="rId11"/>
    <p:sldLayoutId id="2147483668" r:id="rId12"/>
    <p:sldLayoutId id="2147483679" r:id="rId13"/>
    <p:sldLayoutId id="2147483680" r:id="rId14"/>
    <p:sldLayoutId id="2147483681" r:id="rId15"/>
  </p:sldLayoutIdLst>
  <p:hf hdr="0" dt="0"/>
  <p:txStyles>
    <p:titleStyle>
      <a:lvl1pPr algn="l" defTabSz="914400" rtl="0" eaLnBrk="1" latinLnBrk="0" hangingPunct="1">
        <a:lnSpc>
          <a:spcPct val="90000"/>
        </a:lnSpc>
        <a:spcBef>
          <a:spcPct val="0"/>
        </a:spcBef>
        <a:buNone/>
        <a:defRPr sz="4400" kern="1200">
          <a:solidFill>
            <a:srgbClr val="11447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5"/>
        </a:buClr>
        <a:buSzPct val="100000"/>
        <a:buFont typeface="STIXGeneral-Regular" pitchFamily="2" charset="2"/>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16767"/>
            <a:ext cx="9605555" cy="9995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056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6541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82" r:id="rId10"/>
  </p:sldLayoutIdLst>
  <p:hf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Tx/>
        <a:buBlip>
          <a:blip r:embed="rId1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7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7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SzPct val="7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hyperlink" Target="https://thatshirt.com/clip-art/25834b-volleyball/" TargetMode="External"/><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bealearninghero.org/ost-researc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6.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mailto:bhubbard@learningheroes.org" TargetMode="Externa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chart" Target="../charts/chart1.xm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9.sv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B72CDB-48BB-C144-96C2-D206F5F16FC4}"/>
              </a:ext>
            </a:extLst>
          </p:cNvPr>
          <p:cNvSpPr/>
          <p:nvPr/>
        </p:nvSpPr>
        <p:spPr>
          <a:xfrm>
            <a:off x="3608449" y="694870"/>
            <a:ext cx="5035409" cy="49751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100" dirty="0"/>
          </a:p>
          <a:p>
            <a:pPr algn="ctr"/>
            <a:endParaRPr lang="en-US" sz="2100" b="1" dirty="0"/>
          </a:p>
          <a:p>
            <a:pPr algn="ctr"/>
            <a:r>
              <a:rPr lang="en-US" sz="2100" b="1" dirty="0"/>
              <a:t>N</a:t>
            </a:r>
            <a:r>
              <a:rPr lang="en-US" sz="2000" b="1" dirty="0"/>
              <a:t>ational surveys of </a:t>
            </a:r>
          </a:p>
          <a:p>
            <a:pPr algn="ctr"/>
            <a:r>
              <a:rPr lang="en-US" sz="2000" b="1" dirty="0"/>
              <a:t>K-8 parents, teachers, and program providers</a:t>
            </a:r>
            <a:endParaRPr lang="en-US" sz="1600" dirty="0"/>
          </a:p>
          <a:p>
            <a:pPr algn="ctr"/>
            <a:endParaRPr lang="en-US" sz="1200" b="1" dirty="0">
              <a:solidFill>
                <a:schemeClr val="accent2"/>
              </a:solidFill>
            </a:endParaRPr>
          </a:p>
          <a:p>
            <a:pPr algn="ctr"/>
            <a:r>
              <a:rPr lang="en-US" sz="1200" b="1" dirty="0">
                <a:solidFill>
                  <a:schemeClr val="accent2"/>
                </a:solidFill>
              </a:rPr>
              <a:t>September 2021</a:t>
            </a:r>
          </a:p>
        </p:txBody>
      </p:sp>
      <p:sp>
        <p:nvSpPr>
          <p:cNvPr id="4" name="Rounded Rectangle 3">
            <a:extLst>
              <a:ext uri="{FF2B5EF4-FFF2-40B4-BE49-F238E27FC236}">
                <a16:creationId xmlns:a16="http://schemas.microsoft.com/office/drawing/2014/main" id="{F9E8E0A1-0EC5-6C42-905C-F7A5C7F43020}"/>
              </a:ext>
            </a:extLst>
          </p:cNvPr>
          <p:cNvSpPr>
            <a:spLocks noChangeAspect="1"/>
          </p:cNvSpPr>
          <p:nvPr/>
        </p:nvSpPr>
        <p:spPr>
          <a:xfrm>
            <a:off x="1849008" y="1361230"/>
            <a:ext cx="8724689" cy="1393001"/>
          </a:xfrm>
          <a:prstGeom prst="roundRect">
            <a:avLst>
              <a:gd name="adj" fmla="val 50000"/>
            </a:avLst>
          </a:prstGeom>
          <a:solidFill>
            <a:srgbClr val="114470"/>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mj-lt"/>
              </a:rPr>
              <a:t>Out-of</a:t>
            </a:r>
            <a:r>
              <a:rPr lang="en-US" sz="2800" b="1" dirty="0">
                <a:latin typeface="+mj-lt"/>
              </a:rPr>
              <a:t>-</a:t>
            </a:r>
            <a:r>
              <a:rPr lang="en-US" sz="2800" b="1" dirty="0">
                <a:effectLst/>
                <a:latin typeface="+mj-lt"/>
              </a:rPr>
              <a:t>School Time Programs: </a:t>
            </a:r>
          </a:p>
          <a:p>
            <a:pPr algn="ctr"/>
            <a:r>
              <a:rPr lang="en-US" sz="2800" b="1" dirty="0">
                <a:effectLst/>
                <a:latin typeface="+mj-lt"/>
              </a:rPr>
              <a:t>Paving the Way for Children to Find </a:t>
            </a:r>
          </a:p>
          <a:p>
            <a:pPr algn="ctr"/>
            <a:r>
              <a:rPr lang="en-US" sz="2800" b="1" dirty="0">
                <a:effectLst/>
                <a:latin typeface="+mj-lt"/>
              </a:rPr>
              <a:t>Passion, Purpose, </a:t>
            </a:r>
            <a:r>
              <a:rPr lang="en-US" sz="2800" b="1" dirty="0">
                <a:latin typeface="+mj-lt"/>
              </a:rPr>
              <a:t>&amp; </a:t>
            </a:r>
            <a:r>
              <a:rPr lang="en-US" sz="2800" b="1" dirty="0">
                <a:effectLst/>
                <a:latin typeface="+mj-lt"/>
              </a:rPr>
              <a:t>Voice</a:t>
            </a:r>
          </a:p>
        </p:txBody>
      </p:sp>
      <p:pic>
        <p:nvPicPr>
          <p:cNvPr id="6" name="Picture 5" descr="A picture containing drawing&#10;&#10;Description automatically generated">
            <a:extLst>
              <a:ext uri="{FF2B5EF4-FFF2-40B4-BE49-F238E27FC236}">
                <a16:creationId xmlns:a16="http://schemas.microsoft.com/office/drawing/2014/main" id="{BED305B4-40D9-BB4D-B784-DA9D5405205A}"/>
              </a:ext>
            </a:extLst>
          </p:cNvPr>
          <p:cNvPicPr>
            <a:picLocks noChangeAspect="1"/>
          </p:cNvPicPr>
          <p:nvPr/>
        </p:nvPicPr>
        <p:blipFill>
          <a:blip r:embed="rId2"/>
          <a:stretch>
            <a:fillRect/>
          </a:stretch>
        </p:blipFill>
        <p:spPr>
          <a:xfrm>
            <a:off x="190238" y="30823"/>
            <a:ext cx="2090918" cy="1808252"/>
          </a:xfrm>
          <a:prstGeom prst="rect">
            <a:avLst/>
          </a:prstGeom>
        </p:spPr>
      </p:pic>
      <p:pic>
        <p:nvPicPr>
          <p:cNvPr id="18" name="Content Placeholder 17" descr="A group of people&#10;&#10;Description automatically generated with medium confidence">
            <a:extLst>
              <a:ext uri="{FF2B5EF4-FFF2-40B4-BE49-F238E27FC236}">
                <a16:creationId xmlns:a16="http://schemas.microsoft.com/office/drawing/2014/main" id="{4F2DF63A-E334-3540-A053-BEA918A14092}"/>
              </a:ext>
            </a:extLst>
          </p:cNvPr>
          <p:cNvPicPr>
            <a:picLocks noGrp="1" noChangeAspect="1"/>
          </p:cNvPicPr>
          <p:nvPr>
            <p:ph sz="quarter" idx="13"/>
          </p:nvPr>
        </p:nvPicPr>
        <p:blipFill>
          <a:blip r:embed="rId3"/>
          <a:stretch>
            <a:fillRect/>
          </a:stretch>
        </p:blipFill>
        <p:spPr>
          <a:xfrm>
            <a:off x="3276512" y="3736244"/>
            <a:ext cx="6078420" cy="2394528"/>
          </a:xfrm>
        </p:spPr>
      </p:pic>
      <p:grpSp>
        <p:nvGrpSpPr>
          <p:cNvPr id="3" name="Group 2">
            <a:extLst>
              <a:ext uri="{FF2B5EF4-FFF2-40B4-BE49-F238E27FC236}">
                <a16:creationId xmlns:a16="http://schemas.microsoft.com/office/drawing/2014/main" id="{DBB79CBB-F501-0E45-8744-0B712E04DA1B}"/>
              </a:ext>
            </a:extLst>
          </p:cNvPr>
          <p:cNvGrpSpPr/>
          <p:nvPr/>
        </p:nvGrpSpPr>
        <p:grpSpPr>
          <a:xfrm>
            <a:off x="8553438" y="5912116"/>
            <a:ext cx="3243187" cy="516483"/>
            <a:chOff x="8877025" y="5912116"/>
            <a:chExt cx="3243187" cy="516483"/>
          </a:xfrm>
        </p:grpSpPr>
        <p:pic>
          <p:nvPicPr>
            <p:cNvPr id="12" name="Content Placeholder 7" descr="Logo&#10;&#10;Description automatically generated">
              <a:extLst>
                <a:ext uri="{FF2B5EF4-FFF2-40B4-BE49-F238E27FC236}">
                  <a16:creationId xmlns:a16="http://schemas.microsoft.com/office/drawing/2014/main" id="{A2449A87-A056-7D4D-B08F-C177513C3EDA}"/>
                </a:ext>
              </a:extLst>
            </p:cNvPr>
            <p:cNvPicPr>
              <a:picLocks noChangeAspect="1"/>
            </p:cNvPicPr>
            <p:nvPr/>
          </p:nvPicPr>
          <p:blipFill>
            <a:blip r:embed="rId4"/>
            <a:stretch>
              <a:fillRect/>
            </a:stretch>
          </p:blipFill>
          <p:spPr>
            <a:xfrm>
              <a:off x="10447959" y="5912116"/>
              <a:ext cx="1672253" cy="437311"/>
            </a:xfrm>
            <a:prstGeom prst="rect">
              <a:avLst/>
            </a:prstGeom>
          </p:spPr>
        </p:pic>
        <p:sp>
          <p:nvSpPr>
            <p:cNvPr id="2" name="Rectangle 1">
              <a:extLst>
                <a:ext uri="{FF2B5EF4-FFF2-40B4-BE49-F238E27FC236}">
                  <a16:creationId xmlns:a16="http://schemas.microsoft.com/office/drawing/2014/main" id="{64A6CB1C-DA06-DD45-8BBA-AEB809B5E301}"/>
                </a:ext>
              </a:extLst>
            </p:cNvPr>
            <p:cNvSpPr/>
            <p:nvPr/>
          </p:nvSpPr>
          <p:spPr>
            <a:xfrm>
              <a:off x="8877025" y="6059267"/>
              <a:ext cx="1620958" cy="369332"/>
            </a:xfrm>
            <a:prstGeom prst="rect">
              <a:avLst/>
            </a:prstGeom>
          </p:spPr>
          <p:txBody>
            <a:bodyPr wrap="none">
              <a:spAutoFit/>
            </a:bodyPr>
            <a:lstStyle/>
            <a:p>
              <a:pPr algn="ctr"/>
              <a:r>
                <a:rPr lang="en-US" dirty="0">
                  <a:solidFill>
                    <a:schemeClr val="bg1"/>
                  </a:solidFill>
                </a:rPr>
                <a:t>Supported by </a:t>
              </a:r>
            </a:p>
          </p:txBody>
        </p:sp>
      </p:grpSp>
      <p:pic>
        <p:nvPicPr>
          <p:cNvPr id="5" name="Picture 4">
            <a:extLst>
              <a:ext uri="{FF2B5EF4-FFF2-40B4-BE49-F238E27FC236}">
                <a16:creationId xmlns:a16="http://schemas.microsoft.com/office/drawing/2014/main" id="{C0C35EA4-7ABE-D14D-9645-E17B3E6E8261}"/>
              </a:ext>
            </a:extLst>
          </p:cNvPr>
          <p:cNvPicPr>
            <a:picLocks noChangeAspect="1"/>
          </p:cNvPicPr>
          <p:nvPr/>
        </p:nvPicPr>
        <p:blipFill>
          <a:blip r:embed="rId5"/>
          <a:stretch>
            <a:fillRect/>
          </a:stretch>
        </p:blipFill>
        <p:spPr>
          <a:xfrm>
            <a:off x="512898" y="5809982"/>
            <a:ext cx="1514356" cy="641579"/>
          </a:xfrm>
          <a:prstGeom prst="rect">
            <a:avLst/>
          </a:prstGeom>
        </p:spPr>
      </p:pic>
    </p:spTree>
    <p:extLst>
      <p:ext uri="{BB962C8B-B14F-4D97-AF65-F5344CB8AC3E}">
        <p14:creationId xmlns:p14="http://schemas.microsoft.com/office/powerpoint/2010/main" val="11537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99EE-B943-4D2F-8972-D907E8E0A05A}"/>
              </a:ext>
            </a:extLst>
          </p:cNvPr>
          <p:cNvSpPr>
            <a:spLocks noGrp="1"/>
          </p:cNvSpPr>
          <p:nvPr>
            <p:ph type="title"/>
          </p:nvPr>
        </p:nvSpPr>
        <p:spPr/>
        <p:txBody>
          <a:bodyPr/>
          <a:lstStyle/>
          <a:p>
            <a:r>
              <a:rPr lang="en-US" sz="3600" dirty="0"/>
              <a:t>Parents Choose Programs Through </a:t>
            </a:r>
            <a:br>
              <a:rPr lang="en-US" sz="3600" dirty="0"/>
            </a:br>
            <a:r>
              <a:rPr lang="en-US" sz="3600" dirty="0"/>
              <a:t>Multiple Pathways</a:t>
            </a:r>
          </a:p>
        </p:txBody>
      </p:sp>
      <p:sp>
        <p:nvSpPr>
          <p:cNvPr id="4" name="Slide Number Placeholder 3">
            <a:extLst>
              <a:ext uri="{FF2B5EF4-FFF2-40B4-BE49-F238E27FC236}">
                <a16:creationId xmlns:a16="http://schemas.microsoft.com/office/drawing/2014/main" id="{594B8B07-40F1-4BED-87F4-8C812AE88331}"/>
              </a:ext>
            </a:extLst>
          </p:cNvPr>
          <p:cNvSpPr>
            <a:spLocks noGrp="1"/>
          </p:cNvSpPr>
          <p:nvPr>
            <p:ph type="sldNum" sz="quarter" idx="12"/>
          </p:nvPr>
        </p:nvSpPr>
        <p:spPr/>
        <p:txBody>
          <a:bodyPr/>
          <a:lstStyle/>
          <a:p>
            <a:fld id="{62DFECC4-1679-4D45-9635-E86BD1EE09E9}" type="slidenum">
              <a:rPr lang="en-US" smtClean="0"/>
              <a:pPr/>
              <a:t>10</a:t>
            </a:fld>
            <a:endParaRPr lang="en-US"/>
          </a:p>
        </p:txBody>
      </p:sp>
      <p:sp>
        <p:nvSpPr>
          <p:cNvPr id="6" name="Rectangle 5">
            <a:extLst>
              <a:ext uri="{FF2B5EF4-FFF2-40B4-BE49-F238E27FC236}">
                <a16:creationId xmlns:a16="http://schemas.microsoft.com/office/drawing/2014/main" id="{7C99B137-A5A3-E140-B2B1-60B0A508ECFE}"/>
              </a:ext>
            </a:extLst>
          </p:cNvPr>
          <p:cNvSpPr/>
          <p:nvPr/>
        </p:nvSpPr>
        <p:spPr>
          <a:xfrm>
            <a:off x="757779" y="4369835"/>
            <a:ext cx="1820562"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2"/>
                </a:solidFill>
              </a:rPr>
              <a:t>Most parents selected programs that matched their goals for their child's development, i.e., passion, real-world skills, diversity, social interaction</a:t>
            </a:r>
          </a:p>
        </p:txBody>
      </p:sp>
      <p:sp>
        <p:nvSpPr>
          <p:cNvPr id="7" name="Rectangle 6">
            <a:extLst>
              <a:ext uri="{FF2B5EF4-FFF2-40B4-BE49-F238E27FC236}">
                <a16:creationId xmlns:a16="http://schemas.microsoft.com/office/drawing/2014/main" id="{FF08C161-148F-FB44-88AF-DCC64197D208}"/>
              </a:ext>
            </a:extLst>
          </p:cNvPr>
          <p:cNvSpPr/>
          <p:nvPr/>
        </p:nvSpPr>
        <p:spPr>
          <a:xfrm>
            <a:off x="3056136" y="4369834"/>
            <a:ext cx="1820562" cy="11695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2"/>
                </a:solidFill>
              </a:rPr>
              <a:t>Some parents did a lot of research, including finding a safe setting with providers they can trust</a:t>
            </a:r>
          </a:p>
        </p:txBody>
      </p:sp>
      <p:sp>
        <p:nvSpPr>
          <p:cNvPr id="8" name="Rectangle 7">
            <a:extLst>
              <a:ext uri="{FF2B5EF4-FFF2-40B4-BE49-F238E27FC236}">
                <a16:creationId xmlns:a16="http://schemas.microsoft.com/office/drawing/2014/main" id="{995DBCB0-C007-CB40-BF83-912409739D47}"/>
              </a:ext>
            </a:extLst>
          </p:cNvPr>
          <p:cNvSpPr/>
          <p:nvPr/>
        </p:nvSpPr>
        <p:spPr>
          <a:xfrm>
            <a:off x="5354493" y="4369834"/>
            <a:ext cx="1820562" cy="160043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2"/>
                </a:solidFill>
              </a:rPr>
              <a:t>Others relied on friends’ advice or word of mouth</a:t>
            </a:r>
          </a:p>
          <a:p>
            <a:endParaRPr lang="en-US" sz="1400">
              <a:solidFill>
                <a:schemeClr val="tx2"/>
              </a:solidFill>
            </a:endParaRPr>
          </a:p>
          <a:p>
            <a:r>
              <a:rPr lang="en-US" sz="1400">
                <a:solidFill>
                  <a:schemeClr val="tx2"/>
                </a:solidFill>
              </a:rPr>
              <a:t>A few alumni enrolled kids in legacy programs</a:t>
            </a:r>
          </a:p>
        </p:txBody>
      </p:sp>
      <p:sp>
        <p:nvSpPr>
          <p:cNvPr id="9" name="Rectangle 8">
            <a:extLst>
              <a:ext uri="{FF2B5EF4-FFF2-40B4-BE49-F238E27FC236}">
                <a16:creationId xmlns:a16="http://schemas.microsoft.com/office/drawing/2014/main" id="{16E0F7BB-FD85-2D44-B78A-1C03B134DC8C}"/>
              </a:ext>
            </a:extLst>
          </p:cNvPr>
          <p:cNvSpPr/>
          <p:nvPr/>
        </p:nvSpPr>
        <p:spPr>
          <a:xfrm>
            <a:off x="7652850" y="4369834"/>
            <a:ext cx="1820562"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2"/>
                </a:solidFill>
              </a:rPr>
              <a:t>Still others chose the most cost-effective, free, or convenient option</a:t>
            </a:r>
          </a:p>
        </p:txBody>
      </p:sp>
      <p:sp>
        <p:nvSpPr>
          <p:cNvPr id="10" name="Rectangle 9">
            <a:extLst>
              <a:ext uri="{FF2B5EF4-FFF2-40B4-BE49-F238E27FC236}">
                <a16:creationId xmlns:a16="http://schemas.microsoft.com/office/drawing/2014/main" id="{93C9BE92-56B9-9E46-BC62-4DA11BAEB035}"/>
              </a:ext>
            </a:extLst>
          </p:cNvPr>
          <p:cNvSpPr/>
          <p:nvPr/>
        </p:nvSpPr>
        <p:spPr>
          <a:xfrm>
            <a:off x="9949363" y="4369835"/>
            <a:ext cx="1820562" cy="116955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2"/>
                </a:solidFill>
              </a:rPr>
              <a:t>Some were in academic programs recommended by educators to help kids catch up or get ahead</a:t>
            </a:r>
          </a:p>
        </p:txBody>
      </p:sp>
      <p:sp>
        <p:nvSpPr>
          <p:cNvPr id="11" name="Oval 10">
            <a:extLst>
              <a:ext uri="{FF2B5EF4-FFF2-40B4-BE49-F238E27FC236}">
                <a16:creationId xmlns:a16="http://schemas.microsoft.com/office/drawing/2014/main" id="{8BC78B68-55A4-A840-B668-772FCCA07051}"/>
              </a:ext>
            </a:extLst>
          </p:cNvPr>
          <p:cNvSpPr/>
          <p:nvPr/>
        </p:nvSpPr>
        <p:spPr>
          <a:xfrm>
            <a:off x="757779" y="3288598"/>
            <a:ext cx="926396" cy="926396"/>
          </a:xfrm>
          <a:prstGeom prst="ellipse">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7C6E13CB-89AF-FC4F-8569-5483785A74CB}"/>
              </a:ext>
            </a:extLst>
          </p:cNvPr>
          <p:cNvSpPr/>
          <p:nvPr/>
        </p:nvSpPr>
        <p:spPr>
          <a:xfrm>
            <a:off x="3056136" y="3288598"/>
            <a:ext cx="926396" cy="926396"/>
          </a:xfrm>
          <a:prstGeom prst="ellipse">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183DBF94-97DE-4D4D-85BC-DFA10AE07030}"/>
              </a:ext>
            </a:extLst>
          </p:cNvPr>
          <p:cNvSpPr/>
          <p:nvPr/>
        </p:nvSpPr>
        <p:spPr>
          <a:xfrm>
            <a:off x="5354493" y="3288598"/>
            <a:ext cx="926396" cy="926396"/>
          </a:xfrm>
          <a:prstGeom prst="ellipse">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F9E67D96-593C-6646-8D67-2FCA196CA9E1}"/>
              </a:ext>
            </a:extLst>
          </p:cNvPr>
          <p:cNvSpPr/>
          <p:nvPr/>
        </p:nvSpPr>
        <p:spPr>
          <a:xfrm>
            <a:off x="7652850" y="3288598"/>
            <a:ext cx="926396" cy="926396"/>
          </a:xfrm>
          <a:prstGeom prst="ellipse">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D18269C7-DA31-2145-BD55-D5E8625B5E72}"/>
              </a:ext>
            </a:extLst>
          </p:cNvPr>
          <p:cNvSpPr/>
          <p:nvPr/>
        </p:nvSpPr>
        <p:spPr>
          <a:xfrm>
            <a:off x="9951207" y="3288598"/>
            <a:ext cx="926396" cy="926396"/>
          </a:xfrm>
          <a:prstGeom prst="ellipse">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Connector 15">
            <a:extLst>
              <a:ext uri="{FF2B5EF4-FFF2-40B4-BE49-F238E27FC236}">
                <a16:creationId xmlns:a16="http://schemas.microsoft.com/office/drawing/2014/main" id="{498163D5-4F1A-6940-8008-4867DA187F62}"/>
              </a:ext>
            </a:extLst>
          </p:cNvPr>
          <p:cNvCxnSpPr>
            <a:cxnSpLocks/>
          </p:cNvCxnSpPr>
          <p:nvPr/>
        </p:nvCxnSpPr>
        <p:spPr>
          <a:xfrm>
            <a:off x="1243811" y="2700346"/>
            <a:ext cx="91934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20824E-CD6E-3A4E-82A2-C60B8824A25A}"/>
              </a:ext>
            </a:extLst>
          </p:cNvPr>
          <p:cNvCxnSpPr>
            <a:cxnSpLocks/>
          </p:cNvCxnSpPr>
          <p:nvPr/>
        </p:nvCxnSpPr>
        <p:spPr>
          <a:xfrm>
            <a:off x="1243811" y="2687989"/>
            <a:ext cx="0" cy="5116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9CE6F74-F110-EE40-848E-BB66411944E4}"/>
              </a:ext>
            </a:extLst>
          </p:cNvPr>
          <p:cNvCxnSpPr>
            <a:cxnSpLocks/>
          </p:cNvCxnSpPr>
          <p:nvPr/>
        </p:nvCxnSpPr>
        <p:spPr>
          <a:xfrm>
            <a:off x="3517454" y="2687989"/>
            <a:ext cx="0" cy="5116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30">
            <a:extLst>
              <a:ext uri="{FF2B5EF4-FFF2-40B4-BE49-F238E27FC236}">
                <a16:creationId xmlns:a16="http://schemas.microsoft.com/office/drawing/2014/main" id="{8FFA3D41-0955-6941-9490-1E412F245636}"/>
              </a:ext>
            </a:extLst>
          </p:cNvPr>
          <p:cNvSpPr>
            <a:spLocks noChangeAspect="1"/>
          </p:cNvSpPr>
          <p:nvPr/>
        </p:nvSpPr>
        <p:spPr>
          <a:xfrm>
            <a:off x="2473569" y="1695398"/>
            <a:ext cx="7244861" cy="800884"/>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b="1">
              <a:solidFill>
                <a:srgbClr val="114470"/>
              </a:solidFill>
              <a:latin typeface="Proxima Nova" panose="02000506030000020004" pitchFamily="2" charset="0"/>
            </a:endParaRPr>
          </a:p>
        </p:txBody>
      </p:sp>
      <p:sp>
        <p:nvSpPr>
          <p:cNvPr id="20" name="Rectangle 19">
            <a:extLst>
              <a:ext uri="{FF2B5EF4-FFF2-40B4-BE49-F238E27FC236}">
                <a16:creationId xmlns:a16="http://schemas.microsoft.com/office/drawing/2014/main" id="{CFAAE14E-626B-C049-A9F9-153DA3A7ED49}"/>
              </a:ext>
            </a:extLst>
          </p:cNvPr>
          <p:cNvSpPr/>
          <p:nvPr/>
        </p:nvSpPr>
        <p:spPr>
          <a:xfrm>
            <a:off x="2847373" y="1787513"/>
            <a:ext cx="6497252"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tx2"/>
                </a:solidFill>
              </a:rPr>
              <a:t>Parents in qualitative research said there was no single road map for how they find and select OST programs</a:t>
            </a:r>
          </a:p>
        </p:txBody>
      </p:sp>
      <p:cxnSp>
        <p:nvCxnSpPr>
          <p:cNvPr id="21" name="Straight Arrow Connector 20">
            <a:extLst>
              <a:ext uri="{FF2B5EF4-FFF2-40B4-BE49-F238E27FC236}">
                <a16:creationId xmlns:a16="http://schemas.microsoft.com/office/drawing/2014/main" id="{C3721F81-BF12-C645-B0F0-BFE63459E020}"/>
              </a:ext>
            </a:extLst>
          </p:cNvPr>
          <p:cNvCxnSpPr>
            <a:cxnSpLocks/>
          </p:cNvCxnSpPr>
          <p:nvPr/>
        </p:nvCxnSpPr>
        <p:spPr>
          <a:xfrm>
            <a:off x="10424881" y="2687989"/>
            <a:ext cx="0" cy="5116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D973045-B8F2-2848-8188-FBA6E9FC40BC}"/>
              </a:ext>
            </a:extLst>
          </p:cNvPr>
          <p:cNvCxnSpPr>
            <a:cxnSpLocks/>
          </p:cNvCxnSpPr>
          <p:nvPr/>
        </p:nvCxnSpPr>
        <p:spPr>
          <a:xfrm>
            <a:off x="5815811" y="2687989"/>
            <a:ext cx="0" cy="5116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D057F35-230E-804C-AE5B-55A4E1C729A1}"/>
              </a:ext>
            </a:extLst>
          </p:cNvPr>
          <p:cNvCxnSpPr>
            <a:cxnSpLocks/>
          </p:cNvCxnSpPr>
          <p:nvPr/>
        </p:nvCxnSpPr>
        <p:spPr>
          <a:xfrm>
            <a:off x="8101811" y="2687989"/>
            <a:ext cx="0" cy="51160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0A5EB4CB-0A13-1D4C-BF72-F4D9CF2EAE90}"/>
              </a:ext>
            </a:extLst>
          </p:cNvPr>
          <p:cNvPicPr>
            <a:picLocks noChangeAspect="1"/>
          </p:cNvPicPr>
          <p:nvPr/>
        </p:nvPicPr>
        <p:blipFill>
          <a:blip r:embed="rId3"/>
          <a:stretch>
            <a:fillRect/>
          </a:stretch>
        </p:blipFill>
        <p:spPr>
          <a:xfrm>
            <a:off x="7795233" y="3525739"/>
            <a:ext cx="641629" cy="452113"/>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94332652-7CC4-1249-9855-EDEC005287ED}"/>
              </a:ext>
            </a:extLst>
          </p:cNvPr>
          <p:cNvPicPr>
            <a:picLocks noChangeAspect="1"/>
          </p:cNvPicPr>
          <p:nvPr/>
        </p:nvPicPr>
        <p:blipFill>
          <a:blip r:embed="rId4"/>
          <a:stretch>
            <a:fillRect/>
          </a:stretch>
        </p:blipFill>
        <p:spPr>
          <a:xfrm>
            <a:off x="5554508" y="3510154"/>
            <a:ext cx="543354" cy="479770"/>
          </a:xfrm>
          <a:prstGeom prst="rect">
            <a:avLst/>
          </a:prstGeom>
        </p:spPr>
      </p:pic>
      <p:pic>
        <p:nvPicPr>
          <p:cNvPr id="26" name="Picture 25" descr="Icon&#10;&#10;Description automatically generated">
            <a:extLst>
              <a:ext uri="{FF2B5EF4-FFF2-40B4-BE49-F238E27FC236}">
                <a16:creationId xmlns:a16="http://schemas.microsoft.com/office/drawing/2014/main" id="{9341CC7D-6CA5-0B4E-85B3-EB1727571598}"/>
              </a:ext>
            </a:extLst>
          </p:cNvPr>
          <p:cNvPicPr>
            <a:picLocks noChangeAspect="1"/>
          </p:cNvPicPr>
          <p:nvPr/>
        </p:nvPicPr>
        <p:blipFill>
          <a:blip r:embed="rId5"/>
          <a:stretch>
            <a:fillRect/>
          </a:stretch>
        </p:blipFill>
        <p:spPr>
          <a:xfrm>
            <a:off x="1014346" y="3438512"/>
            <a:ext cx="524038" cy="595824"/>
          </a:xfrm>
          <a:prstGeom prst="rect">
            <a:avLst/>
          </a:prstGeom>
        </p:spPr>
      </p:pic>
      <p:pic>
        <p:nvPicPr>
          <p:cNvPr id="27" name="Picture 26" descr="Icon&#10;&#10;Description automatically generated">
            <a:extLst>
              <a:ext uri="{FF2B5EF4-FFF2-40B4-BE49-F238E27FC236}">
                <a16:creationId xmlns:a16="http://schemas.microsoft.com/office/drawing/2014/main" id="{C4208D81-FAE2-5A46-A5CD-77528DE7A519}"/>
              </a:ext>
            </a:extLst>
          </p:cNvPr>
          <p:cNvPicPr>
            <a:picLocks noChangeAspect="1"/>
          </p:cNvPicPr>
          <p:nvPr/>
        </p:nvPicPr>
        <p:blipFill>
          <a:blip r:embed="rId6"/>
          <a:stretch>
            <a:fillRect/>
          </a:stretch>
        </p:blipFill>
        <p:spPr>
          <a:xfrm>
            <a:off x="10163141" y="3435382"/>
            <a:ext cx="502528" cy="589215"/>
          </a:xfrm>
          <a:prstGeom prst="rect">
            <a:avLst/>
          </a:prstGeom>
        </p:spPr>
      </p:pic>
      <p:pic>
        <p:nvPicPr>
          <p:cNvPr id="28" name="Picture 27" descr="Icon&#10;&#10;Description automatically generated">
            <a:extLst>
              <a:ext uri="{FF2B5EF4-FFF2-40B4-BE49-F238E27FC236}">
                <a16:creationId xmlns:a16="http://schemas.microsoft.com/office/drawing/2014/main" id="{2734AE68-844D-BE44-BAFE-4109999FDE58}"/>
              </a:ext>
            </a:extLst>
          </p:cNvPr>
          <p:cNvPicPr>
            <a:picLocks noChangeAspect="1"/>
          </p:cNvPicPr>
          <p:nvPr/>
        </p:nvPicPr>
        <p:blipFill>
          <a:blip r:embed="rId7"/>
          <a:stretch>
            <a:fillRect/>
          </a:stretch>
        </p:blipFill>
        <p:spPr>
          <a:xfrm>
            <a:off x="3298381" y="3515065"/>
            <a:ext cx="477469" cy="477469"/>
          </a:xfrm>
          <a:prstGeom prst="rect">
            <a:avLst/>
          </a:prstGeom>
        </p:spPr>
      </p:pic>
      <p:sp>
        <p:nvSpPr>
          <p:cNvPr id="3" name="Footer Placeholder 2">
            <a:extLst>
              <a:ext uri="{FF2B5EF4-FFF2-40B4-BE49-F238E27FC236}">
                <a16:creationId xmlns:a16="http://schemas.microsoft.com/office/drawing/2014/main" id="{118DFF22-6ADA-45FC-B440-8C6A8CE14CC4}"/>
              </a:ext>
            </a:extLst>
          </p:cNvPr>
          <p:cNvSpPr>
            <a:spLocks noGrp="1"/>
          </p:cNvSpPr>
          <p:nvPr>
            <p:ph type="ftr" sz="quarter" idx="11"/>
          </p:nvPr>
        </p:nvSpPr>
        <p:spPr/>
        <p:txBody>
          <a:bodyPr/>
          <a:lstStyle/>
          <a:p>
            <a:r>
              <a:rPr lang="en-US" b="1"/>
              <a:t>LEARNING HEROES: PASSION, PURPOSE &amp; VOICE</a:t>
            </a:r>
            <a:endParaRPr lang="en-US" dirty="0"/>
          </a:p>
        </p:txBody>
      </p:sp>
    </p:spTree>
    <p:extLst>
      <p:ext uri="{BB962C8B-B14F-4D97-AF65-F5344CB8AC3E}">
        <p14:creationId xmlns:p14="http://schemas.microsoft.com/office/powerpoint/2010/main" val="2302166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spc="-30" dirty="0"/>
              <a:t>Word of Mouth | Most Common Way to Find a Program </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11</a:t>
            </a:fld>
            <a:endParaRPr lang="en-US" dirty="0"/>
          </a:p>
        </p:txBody>
      </p:sp>
      <p:sp>
        <p:nvSpPr>
          <p:cNvPr id="34" name="Rounded Rectangle 33">
            <a:extLst>
              <a:ext uri="{FF2B5EF4-FFF2-40B4-BE49-F238E27FC236}">
                <a16:creationId xmlns:a16="http://schemas.microsoft.com/office/drawing/2014/main" id="{46C4D3A5-C4B1-5249-805D-74429E6E9050}"/>
              </a:ext>
            </a:extLst>
          </p:cNvPr>
          <p:cNvSpPr>
            <a:spLocks noChangeAspect="1"/>
          </p:cNvSpPr>
          <p:nvPr/>
        </p:nvSpPr>
        <p:spPr>
          <a:xfrm>
            <a:off x="8992478" y="2272690"/>
            <a:ext cx="2950480" cy="3013626"/>
          </a:xfrm>
          <a:prstGeom prst="roundRect">
            <a:avLst>
              <a:gd name="adj" fmla="val 24039"/>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buClr>
                <a:srgbClr val="6CABE4"/>
              </a:buClr>
              <a:buSzPct val="100000"/>
            </a:pP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Delving Deeper into Distinctions</a:t>
            </a:r>
          </a:p>
          <a:p>
            <a:pPr marL="171450" lvl="0" indent="-171450">
              <a:buClr>
                <a:srgbClr val="6CABE4"/>
              </a:buClr>
              <a:buSzPct val="100000"/>
              <a:buBlip>
                <a:blip r:embed="rId3"/>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The </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more you pay</a:t>
            </a: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 the more likely you are to do </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multiple forms</a:t>
            </a: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 of research, including </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online reviews, tours, </a:t>
            </a: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and</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 educator referrals.</a:t>
            </a:r>
          </a:p>
          <a:p>
            <a:pPr marL="171450" lvl="0" indent="-171450">
              <a:buClr>
                <a:srgbClr val="6CABE4"/>
              </a:buClr>
              <a:buSzPct val="100000"/>
              <a:buBlip>
                <a:blip r:embed="rId3"/>
              </a:buBlip>
            </a:pPr>
            <a:endPar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endParaRPr>
          </a:p>
          <a:p>
            <a:pPr marL="171450" lvl="0" indent="-171450">
              <a:buClr>
                <a:srgbClr val="6CABE4"/>
              </a:buClr>
              <a:buSzPct val="100000"/>
              <a:buBlip>
                <a:blip r:embed="rId3"/>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There is also a </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correlation between doing more research and</a:t>
            </a: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 higher perceptions of </a:t>
            </a: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quality.</a:t>
            </a:r>
          </a:p>
        </p:txBody>
      </p:sp>
      <p:sp>
        <p:nvSpPr>
          <p:cNvPr id="20" name="TextBox 19">
            <a:extLst>
              <a:ext uri="{FF2B5EF4-FFF2-40B4-BE49-F238E27FC236}">
                <a16:creationId xmlns:a16="http://schemas.microsoft.com/office/drawing/2014/main" id="{DAF75F13-C615-7149-9583-5804C57E9E49}"/>
              </a:ext>
            </a:extLst>
          </p:cNvPr>
          <p:cNvSpPr txBox="1"/>
          <p:nvPr/>
        </p:nvSpPr>
        <p:spPr>
          <a:xfrm>
            <a:off x="2853564" y="1286224"/>
            <a:ext cx="6484872" cy="369332"/>
          </a:xfrm>
          <a:prstGeom prst="rect">
            <a:avLst/>
          </a:prstGeom>
          <a:noFill/>
        </p:spPr>
        <p:txBody>
          <a:bodyPr wrap="square">
            <a:spAutoFit/>
          </a:bodyPr>
          <a:lstStyle/>
          <a:p>
            <a:pPr algn="ctr"/>
            <a:r>
              <a:rPr lang="en-US" b="1" dirty="0">
                <a:solidFill>
                  <a:schemeClr val="tx2"/>
                </a:solidFill>
              </a:rPr>
              <a:t>Ways parents researched out-of-school time programs</a:t>
            </a:r>
          </a:p>
        </p:txBody>
      </p:sp>
      <p:graphicFrame>
        <p:nvGraphicFramePr>
          <p:cNvPr id="8" name="Chart 7">
            <a:extLst>
              <a:ext uri="{FF2B5EF4-FFF2-40B4-BE49-F238E27FC236}">
                <a16:creationId xmlns:a16="http://schemas.microsoft.com/office/drawing/2014/main" id="{D4D1DC47-280A-4941-8E5C-D4A880FCD1F5}"/>
              </a:ext>
            </a:extLst>
          </p:cNvPr>
          <p:cNvGraphicFramePr/>
          <p:nvPr>
            <p:extLst>
              <p:ext uri="{D42A27DB-BD31-4B8C-83A1-F6EECF244321}">
                <p14:modId xmlns:p14="http://schemas.microsoft.com/office/powerpoint/2010/main" val="925077241"/>
              </p:ext>
            </p:extLst>
          </p:nvPr>
        </p:nvGraphicFramePr>
        <p:xfrm>
          <a:off x="3983994" y="1720184"/>
          <a:ext cx="5407127" cy="48579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a:extLst>
              <a:ext uri="{FF2B5EF4-FFF2-40B4-BE49-F238E27FC236}">
                <a16:creationId xmlns:a16="http://schemas.microsoft.com/office/drawing/2014/main" id="{D48F0ADA-43F7-8144-A74A-546704A90FA5}"/>
              </a:ext>
            </a:extLst>
          </p:cNvPr>
          <p:cNvGraphicFramePr>
            <a:graphicFrameLocks noGrp="1"/>
          </p:cNvGraphicFramePr>
          <p:nvPr>
            <p:extLst>
              <p:ext uri="{D42A27DB-BD31-4B8C-83A1-F6EECF244321}">
                <p14:modId xmlns:p14="http://schemas.microsoft.com/office/powerpoint/2010/main" val="684511026"/>
              </p:ext>
            </p:extLst>
          </p:nvPr>
        </p:nvGraphicFramePr>
        <p:xfrm>
          <a:off x="947856" y="1851100"/>
          <a:ext cx="7778958" cy="4601259"/>
        </p:xfrm>
        <a:graphic>
          <a:graphicData uri="http://schemas.openxmlformats.org/drawingml/2006/table">
            <a:tbl>
              <a:tblPr firstRow="1" bandRow="1">
                <a:effectLst/>
                <a:tableStyleId>{2D5ABB26-0587-4C30-8999-92F81FD0307C}</a:tableStyleId>
              </a:tblPr>
              <a:tblGrid>
                <a:gridCol w="3463991">
                  <a:extLst>
                    <a:ext uri="{9D8B030D-6E8A-4147-A177-3AD203B41FA5}">
                      <a16:colId xmlns:a16="http://schemas.microsoft.com/office/drawing/2014/main" val="3262010502"/>
                    </a:ext>
                  </a:extLst>
                </a:gridCol>
                <a:gridCol w="4314967">
                  <a:extLst>
                    <a:ext uri="{9D8B030D-6E8A-4147-A177-3AD203B41FA5}">
                      <a16:colId xmlns:a16="http://schemas.microsoft.com/office/drawing/2014/main" val="3744076566"/>
                    </a:ext>
                  </a:extLst>
                </a:gridCol>
              </a:tblGrid>
              <a:tr h="511251">
                <a:tc>
                  <a:txBody>
                    <a:bodyPr/>
                    <a:lstStyle/>
                    <a:p>
                      <a:pPr algn="r" fontAlgn="ctr"/>
                      <a:r>
                        <a:rPr lang="en-US" sz="1400" b="1" i="0" u="none" strike="noStrike" dirty="0">
                          <a:solidFill>
                            <a:schemeClr val="tx2"/>
                          </a:solidFill>
                          <a:effectLst/>
                          <a:latin typeface="+mn-lt"/>
                        </a:rPr>
                        <a:t>#1 Spoke to other parents or children who participate in the program</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875186"/>
                  </a:ext>
                </a:extLst>
              </a:tr>
              <a:tr h="511251">
                <a:tc>
                  <a:txBody>
                    <a:bodyPr/>
                    <a:lstStyle/>
                    <a:p>
                      <a:pPr algn="r" fontAlgn="ctr"/>
                      <a:r>
                        <a:rPr lang="en-US" sz="1400" b="0" i="0" u="none" strike="noStrike" dirty="0">
                          <a:solidFill>
                            <a:schemeClr val="tx2"/>
                          </a:solidFill>
                          <a:effectLst/>
                          <a:latin typeface="+mn-lt"/>
                        </a:rPr>
                        <a:t>Sought out information from the program (e.g., website, brochures, talked to staff)</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127673"/>
                  </a:ext>
                </a:extLst>
              </a:tr>
              <a:tr h="511251">
                <a:tc>
                  <a:txBody>
                    <a:bodyPr/>
                    <a:lstStyle/>
                    <a:p>
                      <a:pPr algn="r" fontAlgn="ctr"/>
                      <a:r>
                        <a:rPr lang="en-US" sz="1400" b="0" i="0" u="none" strike="noStrike" dirty="0">
                          <a:solidFill>
                            <a:schemeClr val="tx2"/>
                          </a:solidFill>
                          <a:effectLst/>
                          <a:latin typeface="+mn-lt"/>
                        </a:rPr>
                        <a:t>Read online reviews</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727190"/>
                  </a:ext>
                </a:extLst>
              </a:tr>
              <a:tr h="511251">
                <a:tc>
                  <a:txBody>
                    <a:bodyPr/>
                    <a:lstStyle/>
                    <a:p>
                      <a:pPr algn="r" fontAlgn="ctr"/>
                      <a:r>
                        <a:rPr lang="en-US" sz="1400" b="0" i="0" u="none" strike="noStrike" dirty="0">
                          <a:solidFill>
                            <a:schemeClr val="tx2"/>
                          </a:solidFill>
                          <a:effectLst/>
                          <a:latin typeface="+mn-lt"/>
                        </a:rPr>
                        <a:t>You or your child visited/toured the program before signing up</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324312"/>
                  </a:ext>
                </a:extLst>
              </a:tr>
              <a:tr h="511251">
                <a:tc>
                  <a:txBody>
                    <a:bodyPr/>
                    <a:lstStyle/>
                    <a:p>
                      <a:pPr algn="r" fontAlgn="ctr"/>
                      <a:r>
                        <a:rPr lang="en-US" sz="1400" b="0" i="0" u="none" strike="noStrike" dirty="0">
                          <a:solidFill>
                            <a:schemeClr val="tx2"/>
                          </a:solidFill>
                          <a:effectLst/>
                          <a:latin typeface="+mn-lt"/>
                        </a:rPr>
                        <a:t>Spoke to mentors or coaches</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4080408"/>
                  </a:ext>
                </a:extLst>
              </a:tr>
              <a:tr h="511251">
                <a:tc>
                  <a:txBody>
                    <a:bodyPr/>
                    <a:lstStyle/>
                    <a:p>
                      <a:pPr algn="r" fontAlgn="ctr"/>
                      <a:r>
                        <a:rPr lang="en-US" sz="1400" b="0" i="0" u="none" strike="noStrike" dirty="0">
                          <a:solidFill>
                            <a:schemeClr val="tx2"/>
                          </a:solidFill>
                          <a:effectLst/>
                          <a:latin typeface="+mn-lt"/>
                        </a:rPr>
                        <a:t>Spoke to your child's teacher, guidance counselor, etc.</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398627"/>
                  </a:ext>
                </a:extLst>
              </a:tr>
              <a:tr h="511251">
                <a:tc>
                  <a:txBody>
                    <a:bodyPr/>
                    <a:lstStyle/>
                    <a:p>
                      <a:pPr algn="r" fontAlgn="ctr"/>
                      <a:r>
                        <a:rPr lang="en-US" sz="1400" b="0" i="0" u="none" strike="noStrike" dirty="0">
                          <a:solidFill>
                            <a:schemeClr val="tx2"/>
                          </a:solidFill>
                          <a:effectLst/>
                          <a:latin typeface="+mn-lt"/>
                        </a:rPr>
                        <a:t>Spoke to school administrators at your child’s school</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046068"/>
                  </a:ext>
                </a:extLst>
              </a:tr>
              <a:tr h="511251">
                <a:tc>
                  <a:txBody>
                    <a:bodyPr/>
                    <a:lstStyle/>
                    <a:p>
                      <a:pPr algn="r" fontAlgn="ctr"/>
                      <a:r>
                        <a:rPr lang="en-US" sz="1400" b="0" i="0" u="none" strike="noStrike" dirty="0">
                          <a:solidFill>
                            <a:schemeClr val="tx2"/>
                          </a:solidFill>
                          <a:effectLst/>
                          <a:latin typeface="+mn-lt"/>
                        </a:rPr>
                        <a:t>You participated in the program when you were young</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3015952"/>
                  </a:ext>
                </a:extLst>
              </a:tr>
              <a:tr h="511251">
                <a:tc>
                  <a:txBody>
                    <a:bodyPr/>
                    <a:lstStyle/>
                    <a:p>
                      <a:pPr algn="r" fontAlgn="ctr"/>
                      <a:r>
                        <a:rPr lang="en-US" sz="1400" b="0" i="0" u="none" strike="noStrike" dirty="0">
                          <a:solidFill>
                            <a:schemeClr val="tx2"/>
                          </a:solidFill>
                          <a:effectLst/>
                          <a:latin typeface="+mn-lt"/>
                        </a:rPr>
                        <a:t>Did not do any research</a:t>
                      </a:r>
                    </a:p>
                  </a:txBody>
                  <a:tcPr marL="7620" marR="7620" marT="762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en-US" sz="1400" b="0" i="0" u="none" strike="noStrike" dirty="0">
                        <a:solidFill>
                          <a:srgbClr val="000000"/>
                        </a:solidFill>
                        <a:effectLst/>
                        <a:latin typeface="+mn-lt"/>
                      </a:endParaRPr>
                    </a:p>
                  </a:txBody>
                  <a:tcPr marL="4763" marR="4763" marT="4763"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9570648"/>
                  </a:ext>
                </a:extLst>
              </a:tr>
            </a:tbl>
          </a:graphicData>
        </a:graphic>
      </p:graphicFrame>
    </p:spTree>
    <p:extLst>
      <p:ext uri="{BB962C8B-B14F-4D97-AF65-F5344CB8AC3E}">
        <p14:creationId xmlns:p14="http://schemas.microsoft.com/office/powerpoint/2010/main" val="174012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“Extracurricular” Is the Most Commonly Used Name</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12</a:t>
            </a:fld>
            <a:endParaRPr lang="en-US" dirty="0"/>
          </a:p>
        </p:txBody>
      </p:sp>
      <p:sp>
        <p:nvSpPr>
          <p:cNvPr id="6" name="Rounded Rectangle 5">
            <a:extLst>
              <a:ext uri="{FF2B5EF4-FFF2-40B4-BE49-F238E27FC236}">
                <a16:creationId xmlns:a16="http://schemas.microsoft.com/office/drawing/2014/main" id="{2A1EA403-ACE6-0842-8C33-C9B28F0DA13E}"/>
              </a:ext>
            </a:extLst>
          </p:cNvPr>
          <p:cNvSpPr>
            <a:spLocks noChangeAspect="1"/>
          </p:cNvSpPr>
          <p:nvPr/>
        </p:nvSpPr>
        <p:spPr>
          <a:xfrm>
            <a:off x="865895" y="1473201"/>
            <a:ext cx="10460211" cy="821971"/>
          </a:xfrm>
          <a:prstGeom prst="roundRect">
            <a:avLst>
              <a:gd name="adj" fmla="val 50000"/>
            </a:avLst>
          </a:prstGeom>
          <a:solidFill>
            <a:schemeClr val="accent3"/>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QUESTION: </a:t>
            </a:r>
            <a:r>
              <a:rPr lang="en-US" sz="1600" dirty="0">
                <a:solidFill>
                  <a:schemeClr val="bg1"/>
                </a:solidFill>
              </a:rPr>
              <a:t>Regardless of whether your child participates/your experience, how do you refer to these </a:t>
            </a:r>
          </a:p>
          <a:p>
            <a:pPr algn="ctr"/>
            <a:r>
              <a:rPr lang="en-US" sz="1600" dirty="0">
                <a:solidFill>
                  <a:schemeClr val="bg1"/>
                </a:solidFill>
              </a:rPr>
              <a:t>types of programs? Please select the descriptor that you think BEST describes these programs. </a:t>
            </a:r>
          </a:p>
        </p:txBody>
      </p:sp>
      <p:sp>
        <p:nvSpPr>
          <p:cNvPr id="19" name="TextBox 18">
            <a:extLst>
              <a:ext uri="{FF2B5EF4-FFF2-40B4-BE49-F238E27FC236}">
                <a16:creationId xmlns:a16="http://schemas.microsoft.com/office/drawing/2014/main" id="{CD3B3A99-6090-624B-8528-8B7AB6F3078A}"/>
              </a:ext>
            </a:extLst>
          </p:cNvPr>
          <p:cNvSpPr txBox="1"/>
          <p:nvPr/>
        </p:nvSpPr>
        <p:spPr>
          <a:xfrm>
            <a:off x="1973224" y="6099451"/>
            <a:ext cx="8033085" cy="253916"/>
          </a:xfrm>
          <a:prstGeom prst="rect">
            <a:avLst/>
          </a:prstGeom>
          <a:noFill/>
        </p:spPr>
        <p:txBody>
          <a:bodyPr wrap="square" rtlCol="0">
            <a:spAutoFit/>
          </a:bodyPr>
          <a:lstStyle/>
          <a:p>
            <a:pPr algn="ctr"/>
            <a:r>
              <a:rPr lang="en-US" sz="1050" i="1" dirty="0"/>
              <a:t>22% of non-OST parents are not sure what name they would use, compared to 4% of parents with a child participating in a program</a:t>
            </a:r>
          </a:p>
        </p:txBody>
      </p:sp>
      <p:sp>
        <p:nvSpPr>
          <p:cNvPr id="34" name="Rounded Rectangle 33">
            <a:extLst>
              <a:ext uri="{FF2B5EF4-FFF2-40B4-BE49-F238E27FC236}">
                <a16:creationId xmlns:a16="http://schemas.microsoft.com/office/drawing/2014/main" id="{46C4D3A5-C4B1-5249-805D-74429E6E9050}"/>
              </a:ext>
            </a:extLst>
          </p:cNvPr>
          <p:cNvSpPr>
            <a:spLocks noChangeAspect="1"/>
          </p:cNvSpPr>
          <p:nvPr/>
        </p:nvSpPr>
        <p:spPr>
          <a:xfrm>
            <a:off x="8055392" y="2751050"/>
            <a:ext cx="2182943" cy="1761078"/>
          </a:xfrm>
          <a:prstGeom prst="roundRect">
            <a:avLst>
              <a:gd name="adj" fmla="val 24039"/>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6CABE4"/>
              </a:buClr>
              <a:buSzPct val="100000"/>
            </a:pPr>
            <a:r>
              <a:rPr lang="en-US" sz="1200" b="1" dirty="0">
                <a:solidFill>
                  <a:srgbClr val="114470"/>
                </a:solidFill>
                <a:latin typeface="Arial" panose="020B0604020202020204" pitchFamily="34" charset="0"/>
                <a:ea typeface="Calibri" panose="020F0502020204030204" pitchFamily="34" charset="0"/>
                <a:cs typeface="Arial" panose="020B0604020202020204" pitchFamily="34" charset="0"/>
              </a:rPr>
              <a:t>Less common</a:t>
            </a:r>
            <a:endParaRPr lang="en-US" sz="1200" dirty="0">
              <a:solidFill>
                <a:srgbClr val="114470"/>
              </a:solidFill>
              <a:latin typeface="Arial" panose="020B0604020202020204" pitchFamily="34" charset="0"/>
              <a:ea typeface="Calibri" panose="020F0502020204030204" pitchFamily="34" charset="0"/>
              <a:cs typeface="Arial" panose="020B0604020202020204" pitchFamily="34" charset="0"/>
            </a:endParaRP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Outdoor education 4%</a:t>
            </a: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Camp 4%</a:t>
            </a: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Extended Day 3% </a:t>
            </a: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Mentorship 2%</a:t>
            </a: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Aftercare 2%</a:t>
            </a:r>
          </a:p>
          <a:p>
            <a:pPr marL="228600" lvl="0" indent="-228600">
              <a:buClr>
                <a:srgbClr val="6CABE4"/>
              </a:buClr>
              <a:buSzPct val="100000"/>
              <a:buBlip>
                <a:blip r:embed="rId2"/>
              </a:buBlip>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Intramurals 1%</a:t>
            </a:r>
          </a:p>
        </p:txBody>
      </p:sp>
      <p:sp>
        <p:nvSpPr>
          <p:cNvPr id="15" name="Rounded Rectangle 14">
            <a:extLst>
              <a:ext uri="{FF2B5EF4-FFF2-40B4-BE49-F238E27FC236}">
                <a16:creationId xmlns:a16="http://schemas.microsoft.com/office/drawing/2014/main" id="{B36A75AE-5CB1-C34C-9DC0-AD3B7745FF8C}"/>
              </a:ext>
            </a:extLst>
          </p:cNvPr>
          <p:cNvSpPr>
            <a:spLocks noChangeAspect="1"/>
          </p:cNvSpPr>
          <p:nvPr/>
        </p:nvSpPr>
        <p:spPr>
          <a:xfrm>
            <a:off x="5364060" y="3876584"/>
            <a:ext cx="1251415" cy="658832"/>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dirty="0">
                <a:solidFill>
                  <a:srgbClr val="114470"/>
                </a:solidFill>
                <a:latin typeface="Proxima Nova Rg" panose="02000506030000020004" pitchFamily="2" charset="0"/>
              </a:rPr>
              <a:t>#1 for </a:t>
            </a:r>
            <a:r>
              <a:rPr lang="en-US" sz="1100" b="1" dirty="0">
                <a:solidFill>
                  <a:srgbClr val="114470"/>
                </a:solidFill>
                <a:latin typeface="Proxima Nova Rg" panose="02000506030000020004" pitchFamily="2" charset="0"/>
              </a:rPr>
              <a:t>opportunity-centered</a:t>
            </a:r>
          </a:p>
        </p:txBody>
      </p:sp>
      <p:sp>
        <p:nvSpPr>
          <p:cNvPr id="16" name="Rounded Rectangle 15">
            <a:extLst>
              <a:ext uri="{FF2B5EF4-FFF2-40B4-BE49-F238E27FC236}">
                <a16:creationId xmlns:a16="http://schemas.microsoft.com/office/drawing/2014/main" id="{66EFB72A-B786-A342-AB96-31BC3A51B3C4}"/>
              </a:ext>
            </a:extLst>
          </p:cNvPr>
          <p:cNvSpPr>
            <a:spLocks noChangeAspect="1"/>
          </p:cNvSpPr>
          <p:nvPr/>
        </p:nvSpPr>
        <p:spPr>
          <a:xfrm>
            <a:off x="2500764" y="3682315"/>
            <a:ext cx="1321126" cy="658832"/>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spc="-30" dirty="0">
                <a:solidFill>
                  <a:srgbClr val="114470"/>
                </a:solidFill>
                <a:latin typeface="Proxima Nova Rg" panose="02000506030000020004" pitchFamily="2" charset="0"/>
              </a:rPr>
              <a:t>#1 for academic programs and </a:t>
            </a:r>
            <a:r>
              <a:rPr lang="en-US" sz="1100" b="1" spc="-30" dirty="0">
                <a:solidFill>
                  <a:schemeClr val="accent3"/>
                </a:solidFill>
                <a:latin typeface="Proxima Nova Rg" panose="02000506030000020004" pitchFamily="2" charset="0"/>
              </a:rPr>
              <a:t>OST Providers</a:t>
            </a:r>
          </a:p>
        </p:txBody>
      </p:sp>
      <p:sp>
        <p:nvSpPr>
          <p:cNvPr id="17" name="Rounded Rectangle 16">
            <a:extLst>
              <a:ext uri="{FF2B5EF4-FFF2-40B4-BE49-F238E27FC236}">
                <a16:creationId xmlns:a16="http://schemas.microsoft.com/office/drawing/2014/main" id="{78C9886F-3BC1-284D-80BD-5FABE1786152}"/>
              </a:ext>
            </a:extLst>
          </p:cNvPr>
          <p:cNvSpPr>
            <a:spLocks noChangeAspect="1"/>
          </p:cNvSpPr>
          <p:nvPr/>
        </p:nvSpPr>
        <p:spPr>
          <a:xfrm>
            <a:off x="888601" y="2616328"/>
            <a:ext cx="1578163" cy="658832"/>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spc="-30" dirty="0">
                <a:solidFill>
                  <a:srgbClr val="114470"/>
                </a:solidFill>
                <a:latin typeface="Proxima Nova Rg" panose="02000506030000020004" pitchFamily="2" charset="0"/>
              </a:rPr>
              <a:t>#1 </a:t>
            </a:r>
            <a:r>
              <a:rPr lang="en-US" sz="1100" b="1" spc="-30" dirty="0">
                <a:solidFill>
                  <a:srgbClr val="114470"/>
                </a:solidFill>
                <a:latin typeface="Proxima Nova Rg" panose="02000506030000020004" pitchFamily="2" charset="0"/>
              </a:rPr>
              <a:t>sports/arts, youth </a:t>
            </a:r>
            <a:r>
              <a:rPr lang="en-US" sz="1100" spc="-30" dirty="0">
                <a:solidFill>
                  <a:srgbClr val="114470"/>
                </a:solidFill>
                <a:latin typeface="Proxima Nova Rg" panose="02000506030000020004" pitchFamily="2" charset="0"/>
              </a:rPr>
              <a:t>development, and </a:t>
            </a:r>
            <a:r>
              <a:rPr lang="en-US" sz="1100" b="1" spc="-30" dirty="0">
                <a:solidFill>
                  <a:schemeClr val="accent4"/>
                </a:solidFill>
                <a:latin typeface="Proxima Nova Rg" panose="02000506030000020004" pitchFamily="2" charset="0"/>
              </a:rPr>
              <a:t>Teachers</a:t>
            </a:r>
          </a:p>
        </p:txBody>
      </p:sp>
      <p:graphicFrame>
        <p:nvGraphicFramePr>
          <p:cNvPr id="18" name="Chart 17">
            <a:extLst>
              <a:ext uri="{FF2B5EF4-FFF2-40B4-BE49-F238E27FC236}">
                <a16:creationId xmlns:a16="http://schemas.microsoft.com/office/drawing/2014/main" id="{615F6B3C-ED49-414F-9179-1C953ACB6486}"/>
              </a:ext>
            </a:extLst>
          </p:cNvPr>
          <p:cNvGraphicFramePr/>
          <p:nvPr>
            <p:extLst>
              <p:ext uri="{D42A27DB-BD31-4B8C-83A1-F6EECF244321}">
                <p14:modId xmlns:p14="http://schemas.microsoft.com/office/powerpoint/2010/main" val="1177775695"/>
              </p:ext>
            </p:extLst>
          </p:nvPr>
        </p:nvGraphicFramePr>
        <p:xfrm>
          <a:off x="865895" y="3211846"/>
          <a:ext cx="10284342" cy="27019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9339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C3CBB3E7-8237-AD47-9ADB-7B1DC7F5A9C7}"/>
              </a:ext>
            </a:extLst>
          </p:cNvPr>
          <p:cNvSpPr/>
          <p:nvPr/>
        </p:nvSpPr>
        <p:spPr>
          <a:xfrm>
            <a:off x="3091652" y="2340516"/>
            <a:ext cx="4266924" cy="426692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3A16A352-A770-5745-89B5-B73571EBE19F}"/>
              </a:ext>
            </a:extLst>
          </p:cNvPr>
          <p:cNvSpPr/>
          <p:nvPr/>
        </p:nvSpPr>
        <p:spPr>
          <a:xfrm>
            <a:off x="493013" y="2352960"/>
            <a:ext cx="4266924" cy="426692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B07F7F3C-5B29-6F45-9014-68F9322FE20F}"/>
              </a:ext>
            </a:extLst>
          </p:cNvPr>
          <p:cNvSpPr/>
          <p:nvPr/>
        </p:nvSpPr>
        <p:spPr>
          <a:xfrm>
            <a:off x="1834933" y="373174"/>
            <a:ext cx="4266924" cy="426692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F82487-4CF7-EE47-A8F5-B0C3BC2C54B9}"/>
              </a:ext>
            </a:extLst>
          </p:cNvPr>
          <p:cNvSpPr>
            <a:spLocks noGrp="1"/>
          </p:cNvSpPr>
          <p:nvPr>
            <p:ph type="title"/>
          </p:nvPr>
        </p:nvSpPr>
        <p:spPr>
          <a:xfrm>
            <a:off x="5311589" y="619928"/>
            <a:ext cx="6880412" cy="1618668"/>
          </a:xfrm>
        </p:spPr>
        <p:txBody>
          <a:bodyPr/>
          <a:lstStyle/>
          <a:p>
            <a:pPr lvl="0">
              <a:lnSpc>
                <a:spcPct val="100000"/>
              </a:lnSpc>
              <a:spcBef>
                <a:spcPts val="0"/>
              </a:spcBef>
              <a:defRPr/>
            </a:pPr>
            <a:r>
              <a:rPr lang="en-US" dirty="0"/>
              <a:t> </a:t>
            </a:r>
            <a:r>
              <a:rPr lang="en-US" sz="3200" dirty="0"/>
              <a:t>Developing Life Skills | </a:t>
            </a:r>
            <a:br>
              <a:rPr lang="en-US" sz="3200" dirty="0"/>
            </a:br>
            <a:r>
              <a:rPr lang="en-US" sz="3200" dirty="0"/>
              <a:t>There Are Distinct </a:t>
            </a:r>
            <a:br>
              <a:rPr lang="en-US" sz="3200" dirty="0"/>
            </a:br>
            <a:r>
              <a:rPr lang="en-US" sz="3200" dirty="0"/>
              <a:t>Yet Reinforcing Roles</a:t>
            </a:r>
            <a:br>
              <a:rPr lang="en-US" dirty="0"/>
            </a:br>
            <a:br>
              <a:rPr lang="en-US" sz="1100" dirty="0"/>
            </a:br>
            <a:endParaRPr lang="en-US" b="0" dirty="0"/>
          </a:p>
        </p:txBody>
      </p:sp>
      <p:sp>
        <p:nvSpPr>
          <p:cNvPr id="4" name="Footer Placeholder 3">
            <a:extLst>
              <a:ext uri="{FF2B5EF4-FFF2-40B4-BE49-F238E27FC236}">
                <a16:creationId xmlns:a16="http://schemas.microsoft.com/office/drawing/2014/main" id="{C204217B-EDDA-9F4C-997A-40250C6B3FF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9FEF172F-6D37-744F-8AD3-965E34A8CB25}"/>
              </a:ext>
            </a:extLst>
          </p:cNvPr>
          <p:cNvSpPr>
            <a:spLocks noGrp="1"/>
          </p:cNvSpPr>
          <p:nvPr>
            <p:ph type="sldNum" sz="quarter" idx="12"/>
          </p:nvPr>
        </p:nvSpPr>
        <p:spPr/>
        <p:txBody>
          <a:bodyPr/>
          <a:lstStyle/>
          <a:p>
            <a:fld id="{24516266-9EFC-AA48-A7FA-65B041A20E18}" type="slidenum">
              <a:rPr lang="en-US" smtClean="0"/>
              <a:pPr/>
              <a:t>13</a:t>
            </a:fld>
            <a:endParaRPr lang="en-US" dirty="0"/>
          </a:p>
        </p:txBody>
      </p:sp>
      <p:grpSp>
        <p:nvGrpSpPr>
          <p:cNvPr id="22" name="Group 21">
            <a:extLst>
              <a:ext uri="{FF2B5EF4-FFF2-40B4-BE49-F238E27FC236}">
                <a16:creationId xmlns:a16="http://schemas.microsoft.com/office/drawing/2014/main" id="{8097E166-BBDA-4145-A035-8E728EFED79C}"/>
              </a:ext>
            </a:extLst>
          </p:cNvPr>
          <p:cNvGrpSpPr/>
          <p:nvPr/>
        </p:nvGrpSpPr>
        <p:grpSpPr>
          <a:xfrm>
            <a:off x="490436" y="373174"/>
            <a:ext cx="6878053" cy="6262923"/>
            <a:chOff x="2693266" y="1221174"/>
            <a:chExt cx="6053585" cy="5480317"/>
          </a:xfrm>
        </p:grpSpPr>
        <p:grpSp>
          <p:nvGrpSpPr>
            <p:cNvPr id="23" name="Group 22">
              <a:extLst>
                <a:ext uri="{FF2B5EF4-FFF2-40B4-BE49-F238E27FC236}">
                  <a16:creationId xmlns:a16="http://schemas.microsoft.com/office/drawing/2014/main" id="{F57D894F-47DC-D244-9BA6-FCAB144E26BC}"/>
                </a:ext>
              </a:extLst>
            </p:cNvPr>
            <p:cNvGrpSpPr/>
            <p:nvPr/>
          </p:nvGrpSpPr>
          <p:grpSpPr>
            <a:xfrm>
              <a:off x="2693266" y="1221174"/>
              <a:ext cx="6053585" cy="5480317"/>
              <a:chOff x="2172320" y="713522"/>
              <a:chExt cx="6053585" cy="5480317"/>
            </a:xfrm>
          </p:grpSpPr>
          <p:sp>
            <p:nvSpPr>
              <p:cNvPr id="31" name="Oval 30">
                <a:extLst>
                  <a:ext uri="{FF2B5EF4-FFF2-40B4-BE49-F238E27FC236}">
                    <a16:creationId xmlns:a16="http://schemas.microsoft.com/office/drawing/2014/main" id="{0B4835E6-1915-5949-B6DC-A591CE79B316}"/>
                  </a:ext>
                </a:extLst>
              </p:cNvPr>
              <p:cNvSpPr/>
              <p:nvPr/>
            </p:nvSpPr>
            <p:spPr>
              <a:xfrm>
                <a:off x="2172320" y="2443352"/>
                <a:ext cx="3733735" cy="3733735"/>
              </a:xfrm>
              <a:prstGeom prst="ellipse">
                <a:avLst/>
              </a:prstGeom>
              <a:solidFill>
                <a:schemeClr val="accent1">
                  <a:alpha val="1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CAB4704-D0B3-8544-859A-60D31C8A3277}"/>
                  </a:ext>
                </a:extLst>
              </p:cNvPr>
              <p:cNvSpPr/>
              <p:nvPr/>
            </p:nvSpPr>
            <p:spPr>
              <a:xfrm>
                <a:off x="3352690" y="713522"/>
                <a:ext cx="3733735" cy="3733735"/>
              </a:xfrm>
              <a:prstGeom prst="ellipse">
                <a:avLst/>
              </a:prstGeom>
              <a:solidFill>
                <a:schemeClr val="accent4">
                  <a:alpha val="1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67764769-7ACC-CB4E-B838-44A2B7D0B07A}"/>
                  </a:ext>
                </a:extLst>
              </p:cNvPr>
              <p:cNvSpPr/>
              <p:nvPr/>
            </p:nvSpPr>
            <p:spPr>
              <a:xfrm>
                <a:off x="4492170" y="2460104"/>
                <a:ext cx="3733735" cy="3733735"/>
              </a:xfrm>
              <a:prstGeom prst="ellipse">
                <a:avLst/>
              </a:prstGeom>
              <a:solidFill>
                <a:srgbClr val="00B050">
                  <a:alpha val="10000"/>
                </a:srgb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EE7A3E8F-352D-5249-B0C6-3DDEAD7E4B13}"/>
                </a:ext>
              </a:extLst>
            </p:cNvPr>
            <p:cNvSpPr txBox="1"/>
            <p:nvPr/>
          </p:nvSpPr>
          <p:spPr>
            <a:xfrm>
              <a:off x="6681802" y="4503327"/>
              <a:ext cx="1731892" cy="1678744"/>
            </a:xfrm>
            <a:prstGeom prst="rect">
              <a:avLst/>
            </a:prstGeom>
            <a:noFill/>
          </p:spPr>
          <p:txBody>
            <a:bodyPr wrap="square" rtlCol="0">
              <a:spAutoFit/>
            </a:bodyPr>
            <a:lstStyle/>
            <a:p>
              <a:pPr algn="ctr">
                <a:spcAft>
                  <a:spcPts val="200"/>
                </a:spcAft>
              </a:pPr>
              <a:r>
                <a:rPr lang="en-US" sz="2400" b="1" dirty="0">
                  <a:solidFill>
                    <a:schemeClr val="tx2"/>
                  </a:solidFill>
                </a:rPr>
                <a:t>OST Programs</a:t>
              </a:r>
            </a:p>
            <a:p>
              <a:pPr algn="ctr">
                <a:spcAft>
                  <a:spcPts val="200"/>
                </a:spcAft>
              </a:pPr>
              <a:r>
                <a:rPr lang="en-US" sz="1600" dirty="0">
                  <a:solidFill>
                    <a:schemeClr val="tx2"/>
                  </a:solidFill>
                </a:rPr>
                <a:t>Teamwork,</a:t>
              </a:r>
            </a:p>
            <a:p>
              <a:pPr algn="ctr">
                <a:spcAft>
                  <a:spcPts val="200"/>
                </a:spcAft>
              </a:pPr>
              <a:r>
                <a:rPr lang="en-US" sz="1600" dirty="0">
                  <a:solidFill>
                    <a:schemeClr val="tx2"/>
                  </a:solidFill>
                </a:rPr>
                <a:t>Confidence,</a:t>
              </a:r>
            </a:p>
            <a:p>
              <a:pPr algn="ctr">
                <a:spcAft>
                  <a:spcPts val="200"/>
                </a:spcAft>
              </a:pPr>
              <a:r>
                <a:rPr lang="en-US" sz="1600" dirty="0">
                  <a:solidFill>
                    <a:schemeClr val="tx2"/>
                  </a:solidFill>
                </a:rPr>
                <a:t>Leadership,</a:t>
              </a:r>
            </a:p>
            <a:p>
              <a:pPr algn="ctr">
                <a:spcAft>
                  <a:spcPts val="200"/>
                </a:spcAft>
              </a:pPr>
              <a:r>
                <a:rPr lang="en-US" sz="1600" dirty="0">
                  <a:solidFill>
                    <a:schemeClr val="tx2"/>
                  </a:solidFill>
                </a:rPr>
                <a:t>Perseverance</a:t>
              </a:r>
            </a:p>
          </p:txBody>
        </p:sp>
        <p:sp>
          <p:nvSpPr>
            <p:cNvPr id="25" name="TextBox 24">
              <a:extLst>
                <a:ext uri="{FF2B5EF4-FFF2-40B4-BE49-F238E27FC236}">
                  <a16:creationId xmlns:a16="http://schemas.microsoft.com/office/drawing/2014/main" id="{7A7EB560-1336-1347-9B30-901B6EB77A6B}"/>
                </a:ext>
              </a:extLst>
            </p:cNvPr>
            <p:cNvSpPr txBox="1"/>
            <p:nvPr/>
          </p:nvSpPr>
          <p:spPr>
            <a:xfrm>
              <a:off x="2983389" y="4421353"/>
              <a:ext cx="1816713" cy="1571017"/>
            </a:xfrm>
            <a:prstGeom prst="rect">
              <a:avLst/>
            </a:prstGeom>
            <a:noFill/>
          </p:spPr>
          <p:txBody>
            <a:bodyPr wrap="square" lIns="91440" tIns="45720" rIns="91440" bIns="45720" rtlCol="0" anchor="t">
              <a:spAutoFit/>
            </a:bodyPr>
            <a:lstStyle/>
            <a:p>
              <a:pPr algn="ctr">
                <a:spcAft>
                  <a:spcPts val="200"/>
                </a:spcAft>
              </a:pPr>
              <a:r>
                <a:rPr lang="en-US" sz="2400" b="1" dirty="0">
                  <a:solidFill>
                    <a:schemeClr val="tx2"/>
                  </a:solidFill>
                </a:rPr>
                <a:t>School</a:t>
              </a:r>
              <a:endParaRPr lang="en-US" sz="2400" dirty="0">
                <a:solidFill>
                  <a:schemeClr val="tx2"/>
                </a:solidFill>
              </a:endParaRPr>
            </a:p>
            <a:p>
              <a:pPr algn="ctr">
                <a:spcAft>
                  <a:spcPts val="200"/>
                </a:spcAft>
              </a:pPr>
              <a:r>
                <a:rPr lang="en-US" sz="1600" dirty="0">
                  <a:solidFill>
                    <a:schemeClr val="tx2"/>
                  </a:solidFill>
                </a:rPr>
                <a:t>Basic reading, writing, math, etc.,</a:t>
              </a:r>
            </a:p>
            <a:p>
              <a:pPr algn="ctr">
                <a:spcAft>
                  <a:spcPts val="200"/>
                </a:spcAft>
              </a:pPr>
              <a:r>
                <a:rPr lang="en-US" sz="1600" dirty="0">
                  <a:solidFill>
                    <a:schemeClr val="tx2"/>
                  </a:solidFill>
                </a:rPr>
                <a:t>Problem-solving,</a:t>
              </a:r>
            </a:p>
            <a:p>
              <a:pPr algn="ctr">
                <a:spcAft>
                  <a:spcPts val="200"/>
                </a:spcAft>
              </a:pPr>
              <a:r>
                <a:rPr lang="en-US" sz="1600" dirty="0">
                  <a:solidFill>
                    <a:schemeClr val="tx2"/>
                  </a:solidFill>
                </a:rPr>
                <a:t>Critical thinking,</a:t>
              </a:r>
            </a:p>
            <a:p>
              <a:pPr algn="ctr">
                <a:spcAft>
                  <a:spcPts val="200"/>
                </a:spcAft>
              </a:pPr>
              <a:r>
                <a:rPr lang="en-US" sz="1600" dirty="0">
                  <a:solidFill>
                    <a:schemeClr val="tx2"/>
                  </a:solidFill>
                </a:rPr>
                <a:t>Focus</a:t>
              </a:r>
            </a:p>
          </p:txBody>
        </p:sp>
        <p:sp>
          <p:nvSpPr>
            <p:cNvPr id="26" name="TextBox 25">
              <a:extLst>
                <a:ext uri="{FF2B5EF4-FFF2-40B4-BE49-F238E27FC236}">
                  <a16:creationId xmlns:a16="http://schemas.microsoft.com/office/drawing/2014/main" id="{DC9BBADC-95D0-D841-8F5D-0D571D2D33DA}"/>
                </a:ext>
              </a:extLst>
            </p:cNvPr>
            <p:cNvSpPr txBox="1"/>
            <p:nvPr/>
          </p:nvSpPr>
          <p:spPr>
            <a:xfrm>
              <a:off x="4371705" y="1532862"/>
              <a:ext cx="2734561" cy="1481245"/>
            </a:xfrm>
            <a:prstGeom prst="rect">
              <a:avLst/>
            </a:prstGeom>
            <a:noFill/>
          </p:spPr>
          <p:txBody>
            <a:bodyPr wrap="square" rtlCol="0">
              <a:spAutoFit/>
            </a:bodyPr>
            <a:lstStyle/>
            <a:p>
              <a:pPr algn="ctr"/>
              <a:r>
                <a:rPr lang="en-US" sz="2400" b="1" dirty="0">
                  <a:solidFill>
                    <a:schemeClr val="tx2"/>
                  </a:solidFill>
                </a:rPr>
                <a:t>Home</a:t>
              </a:r>
              <a:endParaRPr lang="en-US" sz="2400" dirty="0">
                <a:solidFill>
                  <a:schemeClr val="tx2"/>
                </a:solidFill>
              </a:endParaRPr>
            </a:p>
            <a:p>
              <a:pPr algn="ctr"/>
              <a:r>
                <a:rPr lang="en-US" sz="1600" dirty="0">
                  <a:solidFill>
                    <a:schemeClr val="tx2"/>
                  </a:solidFill>
                </a:rPr>
                <a:t>Respect,</a:t>
              </a:r>
            </a:p>
            <a:p>
              <a:pPr algn="ctr"/>
              <a:r>
                <a:rPr lang="en-US" sz="1600" dirty="0">
                  <a:solidFill>
                    <a:schemeClr val="tx2"/>
                  </a:solidFill>
                </a:rPr>
                <a:t>Kindness, Patience,</a:t>
              </a:r>
            </a:p>
            <a:p>
              <a:pPr algn="ctr"/>
              <a:r>
                <a:rPr lang="en-US" sz="1600" dirty="0">
                  <a:solidFill>
                    <a:schemeClr val="tx2"/>
                  </a:solidFill>
                </a:rPr>
                <a:t>Learning from mistakes,</a:t>
              </a:r>
            </a:p>
            <a:p>
              <a:pPr algn="ctr"/>
              <a:r>
                <a:rPr lang="en-US" sz="1600" dirty="0">
                  <a:solidFill>
                    <a:schemeClr val="tx2"/>
                  </a:solidFill>
                </a:rPr>
                <a:t>Self-control, Empathy,</a:t>
              </a:r>
            </a:p>
            <a:p>
              <a:pPr algn="ctr"/>
              <a:r>
                <a:rPr lang="en-US" sz="1600" dirty="0">
                  <a:solidFill>
                    <a:schemeClr val="tx2"/>
                  </a:solidFill>
                </a:rPr>
                <a:t>Compassion</a:t>
              </a:r>
            </a:p>
          </p:txBody>
        </p:sp>
        <p:sp>
          <p:nvSpPr>
            <p:cNvPr id="27" name="TextBox 26">
              <a:extLst>
                <a:ext uri="{FF2B5EF4-FFF2-40B4-BE49-F238E27FC236}">
                  <a16:creationId xmlns:a16="http://schemas.microsoft.com/office/drawing/2014/main" id="{FC750D16-68AC-6045-903D-503CE1D70719}"/>
                </a:ext>
              </a:extLst>
            </p:cNvPr>
            <p:cNvSpPr txBox="1"/>
            <p:nvPr/>
          </p:nvSpPr>
          <p:spPr>
            <a:xfrm>
              <a:off x="5004985" y="3934898"/>
              <a:ext cx="1477079" cy="942610"/>
            </a:xfrm>
            <a:prstGeom prst="rect">
              <a:avLst/>
            </a:prstGeom>
            <a:noFill/>
          </p:spPr>
          <p:txBody>
            <a:bodyPr wrap="square" rtlCol="0">
              <a:spAutoFit/>
            </a:bodyPr>
            <a:lstStyle/>
            <a:p>
              <a:pPr algn="ctr"/>
              <a:r>
                <a:rPr lang="en-US" sz="1600" b="1" u="sng" spc="-20" dirty="0">
                  <a:solidFill>
                    <a:schemeClr val="tx2"/>
                  </a:solidFill>
                </a:rPr>
                <a:t>All 3</a:t>
              </a:r>
            </a:p>
            <a:p>
              <a:pPr algn="ctr"/>
              <a:r>
                <a:rPr lang="en-US" sz="1600" spc="-20" dirty="0">
                  <a:solidFill>
                    <a:schemeClr val="tx2"/>
                  </a:solidFill>
                </a:rPr>
                <a:t>Responsible decision-making,</a:t>
              </a:r>
            </a:p>
            <a:p>
              <a:pPr algn="ctr"/>
              <a:r>
                <a:rPr lang="en-US" sz="1600" spc="-20" dirty="0">
                  <a:solidFill>
                    <a:schemeClr val="tx2"/>
                  </a:solidFill>
                </a:rPr>
                <a:t>Self-motivation</a:t>
              </a:r>
            </a:p>
          </p:txBody>
        </p:sp>
        <p:sp>
          <p:nvSpPr>
            <p:cNvPr id="28" name="TextBox 27">
              <a:extLst>
                <a:ext uri="{FF2B5EF4-FFF2-40B4-BE49-F238E27FC236}">
                  <a16:creationId xmlns:a16="http://schemas.microsoft.com/office/drawing/2014/main" id="{00934A8A-0FE9-4E4B-9C4D-A261E3CF1E19}"/>
                </a:ext>
              </a:extLst>
            </p:cNvPr>
            <p:cNvSpPr txBox="1"/>
            <p:nvPr/>
          </p:nvSpPr>
          <p:spPr>
            <a:xfrm>
              <a:off x="4823742" y="4959806"/>
              <a:ext cx="1731892" cy="987496"/>
            </a:xfrm>
            <a:prstGeom prst="rect">
              <a:avLst/>
            </a:prstGeom>
            <a:noFill/>
          </p:spPr>
          <p:txBody>
            <a:bodyPr wrap="square" rtlCol="0">
              <a:spAutoFit/>
            </a:bodyPr>
            <a:lstStyle/>
            <a:p>
              <a:pPr algn="ctr">
                <a:spcAft>
                  <a:spcPts val="200"/>
                </a:spcAft>
              </a:pPr>
              <a:r>
                <a:rPr lang="en-US" sz="1600" b="1" u="sng" spc="-20" dirty="0">
                  <a:solidFill>
                    <a:schemeClr val="tx2"/>
                  </a:solidFill>
                </a:rPr>
                <a:t>School + Programs</a:t>
              </a:r>
            </a:p>
            <a:p>
              <a:pPr algn="ctr">
                <a:spcAft>
                  <a:spcPts val="200"/>
                </a:spcAft>
              </a:pPr>
              <a:r>
                <a:rPr lang="en-US" sz="1600" spc="-20" dirty="0">
                  <a:solidFill>
                    <a:schemeClr val="tx2"/>
                  </a:solidFill>
                </a:rPr>
                <a:t>Social skills,</a:t>
              </a:r>
            </a:p>
            <a:p>
              <a:pPr algn="ctr">
                <a:spcAft>
                  <a:spcPts val="200"/>
                </a:spcAft>
              </a:pPr>
              <a:r>
                <a:rPr lang="en-US" sz="1600" spc="-20" dirty="0">
                  <a:solidFill>
                    <a:schemeClr val="tx2"/>
                  </a:solidFill>
                </a:rPr>
                <a:t>Creativity</a:t>
              </a:r>
            </a:p>
          </p:txBody>
        </p:sp>
        <p:sp>
          <p:nvSpPr>
            <p:cNvPr id="29" name="TextBox 28">
              <a:extLst>
                <a:ext uri="{FF2B5EF4-FFF2-40B4-BE49-F238E27FC236}">
                  <a16:creationId xmlns:a16="http://schemas.microsoft.com/office/drawing/2014/main" id="{5315428B-4065-3949-938A-D68286790B14}"/>
                </a:ext>
              </a:extLst>
            </p:cNvPr>
            <p:cNvSpPr txBox="1"/>
            <p:nvPr/>
          </p:nvSpPr>
          <p:spPr>
            <a:xfrm>
              <a:off x="3864280" y="3061455"/>
              <a:ext cx="1618658" cy="1158064"/>
            </a:xfrm>
            <a:prstGeom prst="rect">
              <a:avLst/>
            </a:prstGeom>
            <a:noFill/>
          </p:spPr>
          <p:txBody>
            <a:bodyPr wrap="square" rtlCol="0">
              <a:spAutoFit/>
            </a:bodyPr>
            <a:lstStyle/>
            <a:p>
              <a:pPr algn="ctr"/>
              <a:r>
                <a:rPr lang="en-US" sz="1600" b="1" u="sng" spc="-20" dirty="0">
                  <a:solidFill>
                    <a:schemeClr val="tx2"/>
                  </a:solidFill>
                </a:rPr>
                <a:t>Home + School</a:t>
              </a:r>
            </a:p>
            <a:p>
              <a:pPr algn="ctr"/>
              <a:r>
                <a:rPr lang="en-US" sz="1600" spc="-20" dirty="0">
                  <a:solidFill>
                    <a:schemeClr val="tx2"/>
                  </a:solidFill>
                </a:rPr>
                <a:t>Communication,</a:t>
              </a:r>
            </a:p>
            <a:p>
              <a:pPr algn="ctr"/>
              <a:r>
                <a:rPr lang="en-US" sz="1600" spc="-20" dirty="0">
                  <a:solidFill>
                    <a:schemeClr val="tx2"/>
                  </a:solidFill>
                </a:rPr>
                <a:t>Listening,</a:t>
              </a:r>
            </a:p>
            <a:p>
              <a:pPr algn="ctr"/>
              <a:r>
                <a:rPr lang="en-US" sz="1600" spc="-20" dirty="0">
                  <a:solidFill>
                    <a:schemeClr val="tx2"/>
                  </a:solidFill>
                </a:rPr>
                <a:t>Being </a:t>
              </a:r>
            </a:p>
            <a:p>
              <a:pPr algn="ctr"/>
              <a:r>
                <a:rPr lang="en-US" sz="1600" spc="-20" dirty="0">
                  <a:solidFill>
                    <a:schemeClr val="tx2"/>
                  </a:solidFill>
                </a:rPr>
                <a:t>organized</a:t>
              </a:r>
            </a:p>
          </p:txBody>
        </p:sp>
        <p:sp>
          <p:nvSpPr>
            <p:cNvPr id="30" name="TextBox 29">
              <a:extLst>
                <a:ext uri="{FF2B5EF4-FFF2-40B4-BE49-F238E27FC236}">
                  <a16:creationId xmlns:a16="http://schemas.microsoft.com/office/drawing/2014/main" id="{462933BC-7405-AA4B-8EBF-403897AB32E4}"/>
                </a:ext>
              </a:extLst>
            </p:cNvPr>
            <p:cNvSpPr txBox="1"/>
            <p:nvPr/>
          </p:nvSpPr>
          <p:spPr>
            <a:xfrm>
              <a:off x="6139997" y="3078797"/>
              <a:ext cx="1382599" cy="942610"/>
            </a:xfrm>
            <a:prstGeom prst="rect">
              <a:avLst/>
            </a:prstGeom>
            <a:noFill/>
          </p:spPr>
          <p:txBody>
            <a:bodyPr wrap="square" rtlCol="0">
              <a:spAutoFit/>
            </a:bodyPr>
            <a:lstStyle/>
            <a:p>
              <a:pPr algn="ctr"/>
              <a:r>
                <a:rPr lang="en-US" sz="1600" b="1" u="sng" dirty="0">
                  <a:solidFill>
                    <a:schemeClr val="tx2"/>
                  </a:solidFill>
                </a:rPr>
                <a:t>Programs + Home</a:t>
              </a:r>
            </a:p>
            <a:p>
              <a:pPr algn="ctr"/>
              <a:r>
                <a:rPr lang="en-US" sz="1600" dirty="0">
                  <a:solidFill>
                    <a:schemeClr val="tx2"/>
                  </a:solidFill>
                </a:rPr>
                <a:t>Self-esteem,</a:t>
              </a:r>
            </a:p>
            <a:p>
              <a:pPr algn="ctr"/>
              <a:r>
                <a:rPr lang="en-US" sz="1600" dirty="0">
                  <a:solidFill>
                    <a:schemeClr val="tx2"/>
                  </a:solidFill>
                </a:rPr>
                <a:t>Independence</a:t>
              </a:r>
            </a:p>
          </p:txBody>
        </p:sp>
      </p:grpSp>
      <p:grpSp>
        <p:nvGrpSpPr>
          <p:cNvPr id="34" name="Group 33">
            <a:extLst>
              <a:ext uri="{FF2B5EF4-FFF2-40B4-BE49-F238E27FC236}">
                <a16:creationId xmlns:a16="http://schemas.microsoft.com/office/drawing/2014/main" id="{ED582193-AFE7-8848-81B5-63FD734E699D}"/>
              </a:ext>
            </a:extLst>
          </p:cNvPr>
          <p:cNvGrpSpPr/>
          <p:nvPr/>
        </p:nvGrpSpPr>
        <p:grpSpPr>
          <a:xfrm>
            <a:off x="6449818" y="2770480"/>
            <a:ext cx="1008730" cy="1008730"/>
            <a:chOff x="1183779" y="4132042"/>
            <a:chExt cx="863029" cy="863029"/>
          </a:xfrm>
        </p:grpSpPr>
        <p:sp>
          <p:nvSpPr>
            <p:cNvPr id="35" name="Oval 34">
              <a:extLst>
                <a:ext uri="{FF2B5EF4-FFF2-40B4-BE49-F238E27FC236}">
                  <a16:creationId xmlns:a16="http://schemas.microsoft.com/office/drawing/2014/main" id="{4D9901A5-0A2E-DE4D-A451-BD3E019050B4}"/>
                </a:ext>
              </a:extLst>
            </p:cNvPr>
            <p:cNvSpPr/>
            <p:nvPr/>
          </p:nvSpPr>
          <p:spPr>
            <a:xfrm>
              <a:off x="1183779" y="4132042"/>
              <a:ext cx="863029" cy="863029"/>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Clock outline">
              <a:extLst>
                <a:ext uri="{FF2B5EF4-FFF2-40B4-BE49-F238E27FC236}">
                  <a16:creationId xmlns:a16="http://schemas.microsoft.com/office/drawing/2014/main" id="{7219DE5C-2613-444F-9F5A-B73F71E175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5449" y="4160646"/>
              <a:ext cx="786570" cy="786570"/>
            </a:xfrm>
            <a:prstGeom prst="rect">
              <a:avLst/>
            </a:prstGeom>
          </p:spPr>
        </p:pic>
      </p:grpSp>
      <p:grpSp>
        <p:nvGrpSpPr>
          <p:cNvPr id="37" name="Group 36">
            <a:extLst>
              <a:ext uri="{FF2B5EF4-FFF2-40B4-BE49-F238E27FC236}">
                <a16:creationId xmlns:a16="http://schemas.microsoft.com/office/drawing/2014/main" id="{5817CBB8-B217-BB43-BD8D-4E62E31F10D9}"/>
              </a:ext>
            </a:extLst>
          </p:cNvPr>
          <p:cNvGrpSpPr/>
          <p:nvPr/>
        </p:nvGrpSpPr>
        <p:grpSpPr>
          <a:xfrm>
            <a:off x="487861" y="2662622"/>
            <a:ext cx="1008730" cy="1036309"/>
            <a:chOff x="217084" y="5104156"/>
            <a:chExt cx="863029" cy="886625"/>
          </a:xfrm>
        </p:grpSpPr>
        <p:sp>
          <p:nvSpPr>
            <p:cNvPr id="38" name="Oval 37">
              <a:extLst>
                <a:ext uri="{FF2B5EF4-FFF2-40B4-BE49-F238E27FC236}">
                  <a16:creationId xmlns:a16="http://schemas.microsoft.com/office/drawing/2014/main" id="{F4D2513D-44F8-4D45-AF52-101AA97E6EBC}"/>
                </a:ext>
              </a:extLst>
            </p:cNvPr>
            <p:cNvSpPr/>
            <p:nvPr/>
          </p:nvSpPr>
          <p:spPr>
            <a:xfrm>
              <a:off x="217084" y="5127752"/>
              <a:ext cx="863029" cy="863029"/>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Schoolhouse outline">
              <a:extLst>
                <a:ext uri="{FF2B5EF4-FFF2-40B4-BE49-F238E27FC236}">
                  <a16:creationId xmlns:a16="http://schemas.microsoft.com/office/drawing/2014/main" id="{9787DEFF-01A2-D244-B24E-92A31430AA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5497" y="5104156"/>
              <a:ext cx="786201" cy="786201"/>
            </a:xfrm>
            <a:prstGeom prst="rect">
              <a:avLst/>
            </a:prstGeom>
          </p:spPr>
        </p:pic>
      </p:grpSp>
      <p:grpSp>
        <p:nvGrpSpPr>
          <p:cNvPr id="40" name="Group 39">
            <a:extLst>
              <a:ext uri="{FF2B5EF4-FFF2-40B4-BE49-F238E27FC236}">
                <a16:creationId xmlns:a16="http://schemas.microsoft.com/office/drawing/2014/main" id="{A295C6AB-D785-4C4D-A0B2-62D22F67F40B}"/>
              </a:ext>
            </a:extLst>
          </p:cNvPr>
          <p:cNvGrpSpPr/>
          <p:nvPr/>
        </p:nvGrpSpPr>
        <p:grpSpPr>
          <a:xfrm>
            <a:off x="1849191" y="578750"/>
            <a:ext cx="1008730" cy="1008730"/>
            <a:chOff x="329388" y="3429000"/>
            <a:chExt cx="863029" cy="863029"/>
          </a:xfrm>
        </p:grpSpPr>
        <p:sp>
          <p:nvSpPr>
            <p:cNvPr id="41" name="Oval 40">
              <a:extLst>
                <a:ext uri="{FF2B5EF4-FFF2-40B4-BE49-F238E27FC236}">
                  <a16:creationId xmlns:a16="http://schemas.microsoft.com/office/drawing/2014/main" id="{6B9F191A-042E-2C44-9238-3F647BA3616B}"/>
                </a:ext>
              </a:extLst>
            </p:cNvPr>
            <p:cNvSpPr/>
            <p:nvPr/>
          </p:nvSpPr>
          <p:spPr>
            <a:xfrm>
              <a:off x="329388" y="3429000"/>
              <a:ext cx="863029" cy="863029"/>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House outline">
              <a:extLst>
                <a:ext uri="{FF2B5EF4-FFF2-40B4-BE49-F238E27FC236}">
                  <a16:creationId xmlns:a16="http://schemas.microsoft.com/office/drawing/2014/main" id="{BB95DB83-DFF9-1840-8567-0DD97B8F45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087" y="3460358"/>
              <a:ext cx="684994" cy="684994"/>
            </a:xfrm>
            <a:prstGeom prst="rect">
              <a:avLst/>
            </a:prstGeom>
          </p:spPr>
        </p:pic>
      </p:grpSp>
      <p:sp>
        <p:nvSpPr>
          <p:cNvPr id="47" name="Rounded Rectangle 46">
            <a:extLst>
              <a:ext uri="{FF2B5EF4-FFF2-40B4-BE49-F238E27FC236}">
                <a16:creationId xmlns:a16="http://schemas.microsoft.com/office/drawing/2014/main" id="{82BAA76E-96F2-BA47-BDCD-B6DBF65F7080}"/>
              </a:ext>
            </a:extLst>
          </p:cNvPr>
          <p:cNvSpPr>
            <a:spLocks noChangeAspect="1"/>
          </p:cNvSpPr>
          <p:nvPr/>
        </p:nvSpPr>
        <p:spPr>
          <a:xfrm>
            <a:off x="7996218" y="3210560"/>
            <a:ext cx="3991165" cy="2959751"/>
          </a:xfrm>
          <a:prstGeom prst="roundRect">
            <a:avLst>
              <a:gd name="adj" fmla="val 24039"/>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buClr>
                <a:srgbClr val="6CABE4"/>
              </a:buClr>
              <a:buSzPct val="100000"/>
            </a:pPr>
            <a:r>
              <a:rPr lang="en-US" dirty="0">
                <a:solidFill>
                  <a:srgbClr val="114470"/>
                </a:solidFill>
                <a:latin typeface="Arial" panose="020B0604020202020204" pitchFamily="34" charset="0"/>
                <a:ea typeface="Calibri" panose="020F0502020204030204" pitchFamily="34" charset="0"/>
                <a:cs typeface="Arial" panose="020B0604020202020204" pitchFamily="34" charset="0"/>
              </a:rPr>
              <a:t>Parent Segment Distinctions</a:t>
            </a:r>
          </a:p>
          <a:p>
            <a:pPr>
              <a:spcAft>
                <a:spcPts val="1200"/>
              </a:spcAft>
              <a:buClr>
                <a:srgbClr val="6CABE4"/>
              </a:buClr>
              <a:buSzPct val="100000"/>
            </a:pPr>
            <a:r>
              <a:rPr lang="en-US" b="1" dirty="0">
                <a:solidFill>
                  <a:schemeClr val="tx1"/>
                </a:solidFill>
              </a:rPr>
              <a:t>Important Skills for Programs to Develop:</a:t>
            </a:r>
            <a:endParaRPr lang="en-US" dirty="0">
              <a:solidFill>
                <a:srgbClr val="114470"/>
              </a:solidFill>
              <a:latin typeface="Arial" panose="020B0604020202020204" pitchFamily="34" charset="0"/>
              <a:ea typeface="Calibri" panose="020F0502020204030204" pitchFamily="34" charset="0"/>
              <a:cs typeface="Arial" panose="020B0604020202020204" pitchFamily="34" charset="0"/>
            </a:endParaRPr>
          </a:p>
          <a:p>
            <a:pPr marL="285750" lvl="0" indent="-285750">
              <a:buClr>
                <a:srgbClr val="6CABE4"/>
              </a:buClr>
              <a:buSzPct val="100000"/>
              <a:buBlip>
                <a:blip r:embed="rId9"/>
              </a:buBlip>
            </a:pPr>
            <a:r>
              <a:rPr lang="en-US" dirty="0">
                <a:solidFill>
                  <a:srgbClr val="114470"/>
                </a:solidFill>
                <a:latin typeface="Arial" panose="020B0604020202020204" pitchFamily="34" charset="0"/>
                <a:ea typeface="Calibri" panose="020F0502020204030204" pitchFamily="34" charset="0"/>
                <a:cs typeface="Arial" panose="020B0604020202020204" pitchFamily="34" charset="0"/>
              </a:rPr>
              <a:t>Leadership more important to grade 6-8 vs. K-5 Parents</a:t>
            </a:r>
          </a:p>
          <a:p>
            <a:pPr marL="285750" lvl="0" indent="-285750">
              <a:buClr>
                <a:srgbClr val="6CABE4"/>
              </a:buClr>
              <a:buSzPct val="100000"/>
              <a:buBlip>
                <a:blip r:embed="rId9"/>
              </a:buBlip>
            </a:pPr>
            <a:r>
              <a:rPr lang="en-US" dirty="0">
                <a:solidFill>
                  <a:srgbClr val="114470"/>
                </a:solidFill>
                <a:latin typeface="Arial" panose="020B0604020202020204" pitchFamily="34" charset="0"/>
                <a:ea typeface="Calibri" panose="020F0502020204030204" pitchFamily="34" charset="0"/>
                <a:cs typeface="Arial" panose="020B0604020202020204" pitchFamily="34" charset="0"/>
              </a:rPr>
              <a:t>Communication skills also in the top-tier for Black and Hispanic Parents</a:t>
            </a:r>
          </a:p>
        </p:txBody>
      </p:sp>
      <p:sp>
        <p:nvSpPr>
          <p:cNvPr id="3" name="TextBox 2">
            <a:extLst>
              <a:ext uri="{FF2B5EF4-FFF2-40B4-BE49-F238E27FC236}">
                <a16:creationId xmlns:a16="http://schemas.microsoft.com/office/drawing/2014/main" id="{3FA08018-14A6-4B79-A1C1-8BDAE6994EB1}"/>
              </a:ext>
            </a:extLst>
          </p:cNvPr>
          <p:cNvSpPr txBox="1"/>
          <p:nvPr/>
        </p:nvSpPr>
        <p:spPr>
          <a:xfrm>
            <a:off x="7581158" y="2071368"/>
            <a:ext cx="2813556" cy="646331"/>
          </a:xfrm>
          <a:prstGeom prst="rect">
            <a:avLst/>
          </a:prstGeom>
          <a:noFill/>
        </p:spPr>
        <p:txBody>
          <a:bodyPr wrap="square" rtlCol="0">
            <a:spAutoFit/>
          </a:bodyPr>
          <a:lstStyle/>
          <a:p>
            <a:r>
              <a:rPr lang="en-US" dirty="0">
                <a:solidFill>
                  <a:schemeClr val="bg1"/>
                </a:solidFill>
              </a:rPr>
              <a:t>Venn Diagram based on </a:t>
            </a:r>
            <a:r>
              <a:rPr lang="en-US" b="1" dirty="0">
                <a:solidFill>
                  <a:schemeClr val="bg1"/>
                </a:solidFill>
              </a:rPr>
              <a:t>Parent </a:t>
            </a:r>
            <a:r>
              <a:rPr lang="en-US" dirty="0">
                <a:solidFill>
                  <a:schemeClr val="bg1"/>
                </a:solidFill>
              </a:rPr>
              <a:t>survey responses</a:t>
            </a:r>
          </a:p>
        </p:txBody>
      </p:sp>
    </p:spTree>
    <p:extLst>
      <p:ext uri="{BB962C8B-B14F-4D97-AF65-F5344CB8AC3E}">
        <p14:creationId xmlns:p14="http://schemas.microsoft.com/office/powerpoint/2010/main" val="78468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7CC9-2981-7944-8350-40A80ED3E056}"/>
              </a:ext>
            </a:extLst>
          </p:cNvPr>
          <p:cNvSpPr>
            <a:spLocks noGrp="1"/>
          </p:cNvSpPr>
          <p:nvPr>
            <p:ph type="ctrTitle"/>
          </p:nvPr>
        </p:nvSpPr>
        <p:spPr>
          <a:xfrm>
            <a:off x="484015" y="1419664"/>
            <a:ext cx="11393303" cy="2391375"/>
          </a:xfrm>
        </p:spPr>
        <p:txBody>
          <a:bodyPr/>
          <a:lstStyle/>
          <a:p>
            <a:r>
              <a:rPr lang="en-US" dirty="0"/>
              <a:t>Child Centered | Key Value Proposition for </a:t>
            </a:r>
            <a:br>
              <a:rPr lang="en-US" dirty="0"/>
            </a:br>
            <a:r>
              <a:rPr lang="en-US" dirty="0"/>
              <a:t>Out-of-School Time Programs  </a:t>
            </a:r>
            <a:br>
              <a:rPr lang="en-US" dirty="0"/>
            </a:br>
            <a:endParaRPr lang="en-US" dirty="0"/>
          </a:p>
        </p:txBody>
      </p:sp>
      <p:pic>
        <p:nvPicPr>
          <p:cNvPr id="4" name="object 10">
            <a:extLst>
              <a:ext uri="{FF2B5EF4-FFF2-40B4-BE49-F238E27FC236}">
                <a16:creationId xmlns:a16="http://schemas.microsoft.com/office/drawing/2014/main" id="{4CEFC69E-B0C1-4FFD-8559-E6C6C67E9A0E}"/>
              </a:ext>
            </a:extLst>
          </p:cNvPr>
          <p:cNvPicPr/>
          <p:nvPr/>
        </p:nvPicPr>
        <p:blipFill>
          <a:blip r:embed="rId2" cstate="print"/>
          <a:stretch>
            <a:fillRect/>
          </a:stretch>
        </p:blipFill>
        <p:spPr>
          <a:xfrm>
            <a:off x="7607807" y="3521745"/>
            <a:ext cx="3088059" cy="2918895"/>
          </a:xfrm>
          <a:prstGeom prst="rect">
            <a:avLst/>
          </a:prstGeom>
        </p:spPr>
      </p:pic>
    </p:spTree>
    <p:extLst>
      <p:ext uri="{BB962C8B-B14F-4D97-AF65-F5344CB8AC3E}">
        <p14:creationId xmlns:p14="http://schemas.microsoft.com/office/powerpoint/2010/main" val="2200948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Value Proposition | Key Themes</a:t>
            </a:r>
          </a:p>
        </p:txBody>
      </p:sp>
      <p:sp>
        <p:nvSpPr>
          <p:cNvPr id="12" name="Rounded Rectangle 11">
            <a:extLst>
              <a:ext uri="{FF2B5EF4-FFF2-40B4-BE49-F238E27FC236}">
                <a16:creationId xmlns:a16="http://schemas.microsoft.com/office/drawing/2014/main" id="{0B83326D-A233-AC43-8ADC-1C4AF7FC6916}"/>
              </a:ext>
            </a:extLst>
          </p:cNvPr>
          <p:cNvSpPr>
            <a:spLocks noChangeAspect="1"/>
          </p:cNvSpPr>
          <p:nvPr/>
        </p:nvSpPr>
        <p:spPr>
          <a:xfrm>
            <a:off x="865896" y="2084833"/>
            <a:ext cx="5729976" cy="762106"/>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15</a:t>
            </a:fld>
            <a:endParaRPr lang="en-US" dirty="0"/>
          </a:p>
        </p:txBody>
      </p:sp>
      <p:sp>
        <p:nvSpPr>
          <p:cNvPr id="6" name="Rounded Rectangle 5">
            <a:extLst>
              <a:ext uri="{FF2B5EF4-FFF2-40B4-BE49-F238E27FC236}">
                <a16:creationId xmlns:a16="http://schemas.microsoft.com/office/drawing/2014/main" id="{2A1EA403-ACE6-0842-8C33-C9B28F0DA13E}"/>
              </a:ext>
            </a:extLst>
          </p:cNvPr>
          <p:cNvSpPr>
            <a:spLocks noChangeAspect="1"/>
          </p:cNvSpPr>
          <p:nvPr/>
        </p:nvSpPr>
        <p:spPr>
          <a:xfrm>
            <a:off x="865896" y="2084833"/>
            <a:ext cx="2266652" cy="76210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Freedom, Relief, Comfort</a:t>
            </a:r>
            <a:endParaRPr lang="en-US" sz="900" b="1" dirty="0"/>
          </a:p>
        </p:txBody>
      </p:sp>
      <p:sp>
        <p:nvSpPr>
          <p:cNvPr id="13" name="Rounded Rectangle 12">
            <a:extLst>
              <a:ext uri="{FF2B5EF4-FFF2-40B4-BE49-F238E27FC236}">
                <a16:creationId xmlns:a16="http://schemas.microsoft.com/office/drawing/2014/main" id="{4E5C2FFF-10B5-B648-8D36-0003B656B7FD}"/>
              </a:ext>
            </a:extLst>
          </p:cNvPr>
          <p:cNvSpPr>
            <a:spLocks noChangeAspect="1"/>
          </p:cNvSpPr>
          <p:nvPr/>
        </p:nvSpPr>
        <p:spPr>
          <a:xfrm>
            <a:off x="865896" y="2987041"/>
            <a:ext cx="5729976" cy="762106"/>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4" name="Rounded Rectangle 13">
            <a:extLst>
              <a:ext uri="{FF2B5EF4-FFF2-40B4-BE49-F238E27FC236}">
                <a16:creationId xmlns:a16="http://schemas.microsoft.com/office/drawing/2014/main" id="{0380D402-CDB0-E04E-BA51-A00F808423C3}"/>
              </a:ext>
            </a:extLst>
          </p:cNvPr>
          <p:cNvSpPr>
            <a:spLocks noChangeAspect="1"/>
          </p:cNvSpPr>
          <p:nvPr/>
        </p:nvSpPr>
        <p:spPr>
          <a:xfrm>
            <a:off x="865896" y="2987041"/>
            <a:ext cx="2266652" cy="76210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Individual Passion and Purpose</a:t>
            </a:r>
          </a:p>
        </p:txBody>
      </p:sp>
      <p:sp>
        <p:nvSpPr>
          <p:cNvPr id="15" name="Rounded Rectangle 14">
            <a:extLst>
              <a:ext uri="{FF2B5EF4-FFF2-40B4-BE49-F238E27FC236}">
                <a16:creationId xmlns:a16="http://schemas.microsoft.com/office/drawing/2014/main" id="{D3FE10F8-5588-7544-B2BD-E2A868A99259}"/>
              </a:ext>
            </a:extLst>
          </p:cNvPr>
          <p:cNvSpPr>
            <a:spLocks noChangeAspect="1"/>
          </p:cNvSpPr>
          <p:nvPr/>
        </p:nvSpPr>
        <p:spPr>
          <a:xfrm>
            <a:off x="865896" y="3889249"/>
            <a:ext cx="5729976" cy="762106"/>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6" name="Rounded Rectangle 15">
            <a:extLst>
              <a:ext uri="{FF2B5EF4-FFF2-40B4-BE49-F238E27FC236}">
                <a16:creationId xmlns:a16="http://schemas.microsoft.com/office/drawing/2014/main" id="{EFEBEAF8-5D20-DB4C-AE52-7249BEBCAA52}"/>
              </a:ext>
            </a:extLst>
          </p:cNvPr>
          <p:cNvSpPr>
            <a:spLocks noChangeAspect="1"/>
          </p:cNvSpPr>
          <p:nvPr/>
        </p:nvSpPr>
        <p:spPr>
          <a:xfrm>
            <a:off x="865896" y="3889249"/>
            <a:ext cx="2266652" cy="76210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Relationships, Belonging, Diversity</a:t>
            </a:r>
          </a:p>
        </p:txBody>
      </p:sp>
      <p:sp>
        <p:nvSpPr>
          <p:cNvPr id="17" name="Rounded Rectangle 16">
            <a:extLst>
              <a:ext uri="{FF2B5EF4-FFF2-40B4-BE49-F238E27FC236}">
                <a16:creationId xmlns:a16="http://schemas.microsoft.com/office/drawing/2014/main" id="{55D23B70-DBEE-0F41-A358-7527C2F71E29}"/>
              </a:ext>
            </a:extLst>
          </p:cNvPr>
          <p:cNvSpPr>
            <a:spLocks noChangeAspect="1"/>
          </p:cNvSpPr>
          <p:nvPr/>
        </p:nvSpPr>
        <p:spPr>
          <a:xfrm>
            <a:off x="865896" y="4791457"/>
            <a:ext cx="5729976" cy="762106"/>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20" name="Rounded Rectangle 19">
            <a:extLst>
              <a:ext uri="{FF2B5EF4-FFF2-40B4-BE49-F238E27FC236}">
                <a16:creationId xmlns:a16="http://schemas.microsoft.com/office/drawing/2014/main" id="{E057CA80-C2E7-5849-A681-0850DB18F28B}"/>
              </a:ext>
            </a:extLst>
          </p:cNvPr>
          <p:cNvSpPr>
            <a:spLocks noChangeAspect="1"/>
          </p:cNvSpPr>
          <p:nvPr/>
        </p:nvSpPr>
        <p:spPr>
          <a:xfrm>
            <a:off x="865896" y="4791457"/>
            <a:ext cx="2266652" cy="76210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Preparation for Real World, Academic Engagement</a:t>
            </a:r>
          </a:p>
        </p:txBody>
      </p:sp>
      <p:sp>
        <p:nvSpPr>
          <p:cNvPr id="21" name="Rounded Rectangle 20">
            <a:extLst>
              <a:ext uri="{FF2B5EF4-FFF2-40B4-BE49-F238E27FC236}">
                <a16:creationId xmlns:a16="http://schemas.microsoft.com/office/drawing/2014/main" id="{5AE34200-D334-6F4C-9019-E65AAF08F208}"/>
              </a:ext>
            </a:extLst>
          </p:cNvPr>
          <p:cNvSpPr>
            <a:spLocks noChangeAspect="1"/>
          </p:cNvSpPr>
          <p:nvPr/>
        </p:nvSpPr>
        <p:spPr>
          <a:xfrm>
            <a:off x="865896" y="5693665"/>
            <a:ext cx="5729976" cy="762106"/>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22" name="Rounded Rectangle 21">
            <a:extLst>
              <a:ext uri="{FF2B5EF4-FFF2-40B4-BE49-F238E27FC236}">
                <a16:creationId xmlns:a16="http://schemas.microsoft.com/office/drawing/2014/main" id="{27D76468-5898-CD4D-B869-F08E086799C3}"/>
              </a:ext>
            </a:extLst>
          </p:cNvPr>
          <p:cNvSpPr>
            <a:spLocks noChangeAspect="1"/>
          </p:cNvSpPr>
          <p:nvPr/>
        </p:nvSpPr>
        <p:spPr>
          <a:xfrm>
            <a:off x="865896" y="5693665"/>
            <a:ext cx="2266652" cy="76210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Safety, Structure, Routine</a:t>
            </a:r>
          </a:p>
        </p:txBody>
      </p:sp>
      <p:pic>
        <p:nvPicPr>
          <p:cNvPr id="23" name="Picture 22">
            <a:extLst>
              <a:ext uri="{FF2B5EF4-FFF2-40B4-BE49-F238E27FC236}">
                <a16:creationId xmlns:a16="http://schemas.microsoft.com/office/drawing/2014/main" id="{991C9F28-7A3C-A844-88C7-85575880F2EB}"/>
              </a:ext>
            </a:extLst>
          </p:cNvPr>
          <p:cNvPicPr/>
          <p:nvPr/>
        </p:nvPicPr>
        <p:blipFill rotWithShape="1">
          <a:blip r:embed="rId2" cstate="print">
            <a:extLst>
              <a:ext uri="{28A0092B-C50C-407E-A947-70E740481C1C}">
                <a14:useLocalDpi xmlns:a14="http://schemas.microsoft.com/office/drawing/2010/main" val="0"/>
              </a:ext>
            </a:extLst>
          </a:blip>
          <a:srcRect l="12970" t="13960" r="13003" b="11266"/>
          <a:stretch/>
        </p:blipFill>
        <p:spPr bwMode="auto">
          <a:xfrm>
            <a:off x="3568345" y="2182929"/>
            <a:ext cx="893142" cy="542794"/>
          </a:xfrm>
          <a:prstGeom prst="rect">
            <a:avLst/>
          </a:prstGeom>
          <a:noFill/>
          <a:ln>
            <a:noFill/>
          </a:ln>
        </p:spPr>
      </p:pic>
      <p:pic>
        <p:nvPicPr>
          <p:cNvPr id="24" name="Picture 23">
            <a:extLst>
              <a:ext uri="{FF2B5EF4-FFF2-40B4-BE49-F238E27FC236}">
                <a16:creationId xmlns:a16="http://schemas.microsoft.com/office/drawing/2014/main" id="{04BCF882-E4B7-7648-88ED-E43241B13AF8}"/>
              </a:ext>
            </a:extLst>
          </p:cNvPr>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815" t="6605" r="4608" b="6968"/>
          <a:stretch/>
        </p:blipFill>
        <p:spPr>
          <a:xfrm>
            <a:off x="5234131" y="2166106"/>
            <a:ext cx="659510" cy="606721"/>
          </a:xfrm>
          <a:prstGeom prst="rect">
            <a:avLst/>
          </a:prstGeom>
        </p:spPr>
      </p:pic>
      <p:pic>
        <p:nvPicPr>
          <p:cNvPr id="25" name="Picture 24">
            <a:extLst>
              <a:ext uri="{FF2B5EF4-FFF2-40B4-BE49-F238E27FC236}">
                <a16:creationId xmlns:a16="http://schemas.microsoft.com/office/drawing/2014/main" id="{E4AD2E9D-8DBB-4741-9DF6-7FB174B07963}"/>
              </a:ext>
            </a:extLst>
          </p:cNvPr>
          <p:cNvPicPr>
            <a:picLocks noChangeAspect="1"/>
          </p:cNvPicPr>
          <p:nvPr/>
        </p:nvPicPr>
        <p:blipFill rotWithShape="1">
          <a:blip r:embed="rId5"/>
          <a:srcRect l="2194" t="3499" r="42497" b="2643"/>
          <a:stretch/>
        </p:blipFill>
        <p:spPr>
          <a:xfrm>
            <a:off x="5212444" y="3005689"/>
            <a:ext cx="701267" cy="701267"/>
          </a:xfrm>
          <a:prstGeom prst="ellipse">
            <a:avLst/>
          </a:prstGeom>
          <a:ln w="25400">
            <a:solidFill>
              <a:schemeClr val="bg1"/>
            </a:solidFill>
          </a:ln>
        </p:spPr>
      </p:pic>
      <p:pic>
        <p:nvPicPr>
          <p:cNvPr id="26" name="Picture 25">
            <a:extLst>
              <a:ext uri="{FF2B5EF4-FFF2-40B4-BE49-F238E27FC236}">
                <a16:creationId xmlns:a16="http://schemas.microsoft.com/office/drawing/2014/main" id="{1AD81FAE-7913-E048-80DB-3674022BDB3F}"/>
              </a:ext>
            </a:extLst>
          </p:cNvPr>
          <p:cNvPicPr>
            <a:picLocks noChangeAspect="1"/>
          </p:cNvPicPr>
          <p:nvPr/>
        </p:nvPicPr>
        <p:blipFill rotWithShape="1">
          <a:blip r:embed="rId6">
            <a:extLst>
              <a:ext uri="{28A0092B-C50C-407E-A947-70E740481C1C}">
                <a14:useLocalDpi xmlns:a14="http://schemas.microsoft.com/office/drawing/2010/main" val="0"/>
              </a:ext>
            </a:extLst>
          </a:blip>
          <a:srcRect l="15981" t="58" r="24629" b="-58"/>
          <a:stretch/>
        </p:blipFill>
        <p:spPr bwMode="auto">
          <a:xfrm>
            <a:off x="3666426" y="3018945"/>
            <a:ext cx="704281" cy="704281"/>
          </a:xfrm>
          <a:prstGeom prst="ellipse">
            <a:avLst/>
          </a:prstGeom>
          <a:noFill/>
          <a:ln w="25400">
            <a:solidFill>
              <a:schemeClr val="bg1"/>
            </a:solidFill>
          </a:ln>
        </p:spPr>
      </p:pic>
      <p:pic>
        <p:nvPicPr>
          <p:cNvPr id="27" name="Picture 26">
            <a:extLst>
              <a:ext uri="{FF2B5EF4-FFF2-40B4-BE49-F238E27FC236}">
                <a16:creationId xmlns:a16="http://schemas.microsoft.com/office/drawing/2014/main" id="{169BBEAA-1E50-4E46-A925-4E8AF2690E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944" r="28496"/>
          <a:stretch/>
        </p:blipFill>
        <p:spPr bwMode="auto">
          <a:xfrm>
            <a:off x="3666426" y="3924111"/>
            <a:ext cx="704281" cy="704281"/>
          </a:xfrm>
          <a:prstGeom prst="ellipse">
            <a:avLst/>
          </a:prstGeom>
          <a:noFill/>
          <a:ln w="25400">
            <a:solidFill>
              <a:schemeClr val="bg1"/>
            </a:solidFill>
          </a:ln>
        </p:spPr>
      </p:pic>
      <p:pic>
        <p:nvPicPr>
          <p:cNvPr id="28" name="Picture 27">
            <a:extLst>
              <a:ext uri="{FF2B5EF4-FFF2-40B4-BE49-F238E27FC236}">
                <a16:creationId xmlns:a16="http://schemas.microsoft.com/office/drawing/2014/main" id="{1131A248-4581-CA4C-BCD4-9B66C98A133E}"/>
              </a:ext>
            </a:extLst>
          </p:cNvPr>
          <p:cNvPicPr>
            <a:picLocks noChangeAspect="1"/>
          </p:cNvPicPr>
          <p:nvPr/>
        </p:nvPicPr>
        <p:blipFill rotWithShape="1">
          <a:blip r:embed="rId8"/>
          <a:srcRect l="26616" t="1167" r="24044" b="3787"/>
          <a:stretch/>
        </p:blipFill>
        <p:spPr>
          <a:xfrm>
            <a:off x="5212444" y="3916574"/>
            <a:ext cx="701267" cy="701267"/>
          </a:xfrm>
          <a:prstGeom prst="ellipse">
            <a:avLst/>
          </a:prstGeom>
          <a:ln w="25400">
            <a:solidFill>
              <a:schemeClr val="bg1"/>
            </a:solidFill>
          </a:ln>
        </p:spPr>
      </p:pic>
      <p:pic>
        <p:nvPicPr>
          <p:cNvPr id="29" name="Picture 28">
            <a:extLst>
              <a:ext uri="{FF2B5EF4-FFF2-40B4-BE49-F238E27FC236}">
                <a16:creationId xmlns:a16="http://schemas.microsoft.com/office/drawing/2014/main" id="{88C72296-347D-F34C-995C-13E721530A01}"/>
              </a:ext>
            </a:extLst>
          </p:cNvPr>
          <p:cNvPicPr>
            <a:picLocks noChangeAspect="1"/>
          </p:cNvPicPr>
          <p:nvPr/>
        </p:nvPicPr>
        <p:blipFill rotWithShape="1">
          <a:blip r:embed="rId9"/>
          <a:srcRect l="21630" r="21630"/>
          <a:stretch/>
        </p:blipFill>
        <p:spPr>
          <a:xfrm>
            <a:off x="3679645" y="4833813"/>
            <a:ext cx="678828" cy="678828"/>
          </a:xfrm>
          <a:prstGeom prst="ellipse">
            <a:avLst/>
          </a:prstGeom>
          <a:ln w="25400">
            <a:solidFill>
              <a:schemeClr val="bg1"/>
            </a:solidFill>
          </a:ln>
        </p:spPr>
      </p:pic>
      <p:pic>
        <p:nvPicPr>
          <p:cNvPr id="33" name="Picture 32">
            <a:extLst>
              <a:ext uri="{FF2B5EF4-FFF2-40B4-BE49-F238E27FC236}">
                <a16:creationId xmlns:a16="http://schemas.microsoft.com/office/drawing/2014/main" id="{0B75D783-FD13-DD4E-ADB3-76B31AD2BBB2}"/>
              </a:ext>
            </a:extLst>
          </p:cNvPr>
          <p:cNvPicPr>
            <a:picLocks noChangeAspect="1"/>
          </p:cNvPicPr>
          <p:nvPr/>
        </p:nvPicPr>
        <p:blipFill rotWithShape="1">
          <a:blip r:embed="rId10">
            <a:extLst>
              <a:ext uri="{28A0092B-C50C-407E-A947-70E740481C1C}">
                <a14:useLocalDpi xmlns:a14="http://schemas.microsoft.com/office/drawing/2010/main" val="0"/>
              </a:ext>
            </a:extLst>
          </a:blip>
          <a:srcRect l="22278" r="22278"/>
          <a:stretch/>
        </p:blipFill>
        <p:spPr bwMode="auto">
          <a:xfrm>
            <a:off x="5224097" y="4833813"/>
            <a:ext cx="678828" cy="678828"/>
          </a:xfrm>
          <a:prstGeom prst="ellipse">
            <a:avLst/>
          </a:prstGeom>
          <a:noFill/>
          <a:ln w="25400">
            <a:solidFill>
              <a:schemeClr val="bg1"/>
            </a:solidFill>
          </a:ln>
        </p:spPr>
      </p:pic>
      <p:pic>
        <p:nvPicPr>
          <p:cNvPr id="35" name="Picture 34">
            <a:extLst>
              <a:ext uri="{FF2B5EF4-FFF2-40B4-BE49-F238E27FC236}">
                <a16:creationId xmlns:a16="http://schemas.microsoft.com/office/drawing/2014/main" id="{E6AC009D-4E93-7845-B9F0-643D3404B84E}"/>
              </a:ext>
            </a:extLst>
          </p:cNvPr>
          <p:cNvPicPr>
            <a:picLocks noChangeAspect="1"/>
          </p:cNvPicPr>
          <p:nvPr/>
        </p:nvPicPr>
        <p:blipFill rotWithShape="1">
          <a:blip r:embed="rId11"/>
          <a:srcRect l="23312" r="23312"/>
          <a:stretch/>
        </p:blipFill>
        <p:spPr>
          <a:xfrm>
            <a:off x="5212443" y="5720505"/>
            <a:ext cx="704281" cy="704281"/>
          </a:xfrm>
          <a:prstGeom prst="ellipse">
            <a:avLst/>
          </a:prstGeom>
          <a:ln w="25400">
            <a:solidFill>
              <a:schemeClr val="bg1"/>
            </a:solidFill>
          </a:ln>
        </p:spPr>
      </p:pic>
      <p:pic>
        <p:nvPicPr>
          <p:cNvPr id="36" name="Picture 35">
            <a:extLst>
              <a:ext uri="{FF2B5EF4-FFF2-40B4-BE49-F238E27FC236}">
                <a16:creationId xmlns:a16="http://schemas.microsoft.com/office/drawing/2014/main" id="{1A1C320E-8E40-D043-A7EB-D7281851D0E7}"/>
              </a:ext>
            </a:extLst>
          </p:cNvPr>
          <p:cNvPicPr>
            <a:picLocks noChangeAspect="1"/>
          </p:cNvPicPr>
          <p:nvPr/>
        </p:nvPicPr>
        <p:blipFill rotWithShape="1">
          <a:blip r:embed="rId12"/>
          <a:srcRect t="8418" b="8418"/>
          <a:stretch/>
        </p:blipFill>
        <p:spPr>
          <a:xfrm>
            <a:off x="3664065" y="5727105"/>
            <a:ext cx="704281" cy="704281"/>
          </a:xfrm>
          <a:prstGeom prst="ellipse">
            <a:avLst/>
          </a:prstGeom>
          <a:ln w="25400">
            <a:solidFill>
              <a:schemeClr val="bg1"/>
            </a:solidFill>
          </a:ln>
        </p:spPr>
      </p:pic>
      <p:sp>
        <p:nvSpPr>
          <p:cNvPr id="47" name="TextBox 46">
            <a:extLst>
              <a:ext uri="{FF2B5EF4-FFF2-40B4-BE49-F238E27FC236}">
                <a16:creationId xmlns:a16="http://schemas.microsoft.com/office/drawing/2014/main" id="{33116708-7954-C940-BDF6-EAC7D4647588}"/>
              </a:ext>
            </a:extLst>
          </p:cNvPr>
          <p:cNvSpPr txBox="1"/>
          <p:nvPr/>
        </p:nvSpPr>
        <p:spPr>
          <a:xfrm>
            <a:off x="1406013" y="1199770"/>
            <a:ext cx="9021421" cy="646331"/>
          </a:xfrm>
          <a:prstGeom prst="rect">
            <a:avLst/>
          </a:prstGeom>
          <a:noFill/>
        </p:spPr>
        <p:txBody>
          <a:bodyPr wrap="square" rtlCol="0">
            <a:spAutoFit/>
          </a:bodyPr>
          <a:lstStyle/>
          <a:p>
            <a:pPr algn="ctr"/>
            <a:r>
              <a:rPr lang="en-US" b="1" dirty="0">
                <a:solidFill>
                  <a:schemeClr val="tx2"/>
                </a:solidFill>
              </a:rPr>
              <a:t>Based on open-ended qualitative feedback, Learning Heroes created 18 messages based on five themes to test for motivation to enroll in OST programs</a:t>
            </a:r>
          </a:p>
        </p:txBody>
      </p:sp>
      <p:sp>
        <p:nvSpPr>
          <p:cNvPr id="48" name="Rectangle 47">
            <a:extLst>
              <a:ext uri="{FF2B5EF4-FFF2-40B4-BE49-F238E27FC236}">
                <a16:creationId xmlns:a16="http://schemas.microsoft.com/office/drawing/2014/main" id="{F45D31DD-E4C3-B24F-A600-4596CDA9F565}"/>
              </a:ext>
            </a:extLst>
          </p:cNvPr>
          <p:cNvSpPr/>
          <p:nvPr/>
        </p:nvSpPr>
        <p:spPr>
          <a:xfrm>
            <a:off x="7031669" y="2233473"/>
            <a:ext cx="4547683" cy="3570208"/>
          </a:xfrm>
          <a:prstGeom prst="rect">
            <a:avLst/>
          </a:prstGeom>
        </p:spPr>
        <p:txBody>
          <a:bodyPr wrap="square">
            <a:spAutoFit/>
          </a:bodyPr>
          <a:lstStyle/>
          <a:p>
            <a:pPr algn="ctr"/>
            <a:r>
              <a:rPr lang="en-US" sz="1600" b="1" dirty="0">
                <a:solidFill>
                  <a:schemeClr val="tx2"/>
                </a:solidFill>
                <a:effectLst/>
              </a:rPr>
              <a:t>“It’s a chance to work as a team or in a group toward a goal that isn’t academic and to problem solve everyday life situations.  It’s an opportunity to form friendships outside of school walls based on similar interests.” (Teacher)</a:t>
            </a:r>
          </a:p>
          <a:p>
            <a:pPr algn="ctr"/>
            <a:endParaRPr lang="en-US" sz="1600" b="1" dirty="0">
              <a:solidFill>
                <a:schemeClr val="tx2"/>
              </a:solidFill>
            </a:endParaRPr>
          </a:p>
          <a:p>
            <a:pPr algn="ctr"/>
            <a:r>
              <a:rPr lang="en-US" sz="1600" b="1" dirty="0">
                <a:solidFill>
                  <a:schemeClr val="tx2"/>
                </a:solidFill>
                <a:effectLst/>
                <a:ea typeface="Calibri" panose="020F0502020204030204" pitchFamily="34" charset="0"/>
              </a:rPr>
              <a:t>“It's imperative that my child is in a safe and multicultural space where she can feel like she belongs to a community of people; therefore, she can build lifelong relationships with people that don't look like her.” (Parent) </a:t>
            </a:r>
            <a:endParaRPr lang="en-US" sz="1600" b="1" dirty="0">
              <a:solidFill>
                <a:schemeClr val="tx2"/>
              </a:solidFill>
              <a:effectLst/>
              <a:ea typeface="Calibri" panose="020F0502020204030204" pitchFamily="34" charset="0"/>
              <a:cs typeface="Times New Roman" panose="02020603050405020304" pitchFamily="18" charset="0"/>
            </a:endParaRPr>
          </a:p>
          <a:p>
            <a:pPr algn="ctr"/>
            <a:endParaRPr lang="en-US" b="1" dirty="0">
              <a:solidFill>
                <a:schemeClr val="tx2"/>
              </a:solidFill>
            </a:endParaRPr>
          </a:p>
        </p:txBody>
      </p:sp>
      <p:sp>
        <p:nvSpPr>
          <p:cNvPr id="49" name="TextBox 48">
            <a:extLst>
              <a:ext uri="{FF2B5EF4-FFF2-40B4-BE49-F238E27FC236}">
                <a16:creationId xmlns:a16="http://schemas.microsoft.com/office/drawing/2014/main" id="{880D499B-D940-0741-A705-BE5584E8AB4A}"/>
              </a:ext>
            </a:extLst>
          </p:cNvPr>
          <p:cNvSpPr txBox="1"/>
          <p:nvPr/>
        </p:nvSpPr>
        <p:spPr>
          <a:xfrm>
            <a:off x="7031669" y="5736692"/>
            <a:ext cx="4547683" cy="646331"/>
          </a:xfrm>
          <a:prstGeom prst="rect">
            <a:avLst/>
          </a:prstGeom>
          <a:noFill/>
        </p:spPr>
        <p:txBody>
          <a:bodyPr wrap="square" rtlCol="0">
            <a:spAutoFit/>
          </a:bodyPr>
          <a:lstStyle/>
          <a:p>
            <a:pPr algn="ctr"/>
            <a:r>
              <a:rPr lang="en-US" sz="1200" spc="-20" dirty="0">
                <a:solidFill>
                  <a:schemeClr val="tx2"/>
                </a:solidFill>
              </a:rPr>
              <a:t>Metaphor Elicitation: focus group participants shared images (examples to the left) that represent their thoughts, feelings, and experiences with OST</a:t>
            </a:r>
          </a:p>
        </p:txBody>
      </p:sp>
    </p:spTree>
    <p:extLst>
      <p:ext uri="{BB962C8B-B14F-4D97-AF65-F5344CB8AC3E}">
        <p14:creationId xmlns:p14="http://schemas.microsoft.com/office/powerpoint/2010/main" val="3356688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a:xfrm>
            <a:off x="397565" y="-33800"/>
            <a:ext cx="11514483" cy="1235870"/>
          </a:xfrm>
        </p:spPr>
        <p:txBody>
          <a:bodyPr/>
          <a:lstStyle/>
          <a:p>
            <a:r>
              <a:rPr lang="en-US" spc="-20" dirty="0"/>
              <a:t>For Parents | Child Centered is a Consistent Theme</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16</a:t>
            </a:fld>
            <a:endParaRPr lang="en-US" dirty="0"/>
          </a:p>
        </p:txBody>
      </p:sp>
      <p:sp>
        <p:nvSpPr>
          <p:cNvPr id="14" name="TextBox 13">
            <a:extLst>
              <a:ext uri="{FF2B5EF4-FFF2-40B4-BE49-F238E27FC236}">
                <a16:creationId xmlns:a16="http://schemas.microsoft.com/office/drawing/2014/main" id="{E2B31361-9888-3B4D-979A-22C966C8A500}"/>
              </a:ext>
            </a:extLst>
          </p:cNvPr>
          <p:cNvSpPr txBox="1"/>
          <p:nvPr/>
        </p:nvSpPr>
        <p:spPr>
          <a:xfrm>
            <a:off x="597136" y="1370906"/>
            <a:ext cx="5828048" cy="938719"/>
          </a:xfrm>
          <a:prstGeom prst="rect">
            <a:avLst/>
          </a:prstGeom>
          <a:noFill/>
        </p:spPr>
        <p:txBody>
          <a:bodyPr wrap="square">
            <a:spAutoFit/>
          </a:bodyPr>
          <a:lstStyle/>
          <a:p>
            <a:pPr algn="ctr">
              <a:spcAft>
                <a:spcPts val="600"/>
              </a:spcAft>
            </a:pPr>
            <a:r>
              <a:rPr lang="en-US" b="1" dirty="0">
                <a:solidFill>
                  <a:schemeClr val="tx2"/>
                </a:solidFill>
              </a:rPr>
              <a:t>Top tier messages/reasons for Parents to enroll their child in an OST program (out of 18)</a:t>
            </a:r>
          </a:p>
          <a:p>
            <a:pPr algn="ctr"/>
            <a:r>
              <a:rPr lang="en-US" sz="1400" i="1" dirty="0">
                <a:solidFill>
                  <a:schemeClr val="tx2"/>
                </a:solidFill>
              </a:rPr>
              <a:t>% say “Very motivating to enroll in OST program”</a:t>
            </a:r>
          </a:p>
        </p:txBody>
      </p:sp>
      <p:sp>
        <p:nvSpPr>
          <p:cNvPr id="16" name="Rounded Rectangle 15">
            <a:extLst>
              <a:ext uri="{FF2B5EF4-FFF2-40B4-BE49-F238E27FC236}">
                <a16:creationId xmlns:a16="http://schemas.microsoft.com/office/drawing/2014/main" id="{904AC11B-0AB5-1642-8FF5-B9DDF03EE3B2}"/>
              </a:ext>
            </a:extLst>
          </p:cNvPr>
          <p:cNvSpPr>
            <a:spLocks noChangeAspect="1"/>
          </p:cNvSpPr>
          <p:nvPr/>
        </p:nvSpPr>
        <p:spPr>
          <a:xfrm>
            <a:off x="6803788" y="1785846"/>
            <a:ext cx="4597397" cy="1359690"/>
          </a:xfrm>
          <a:prstGeom prst="roundRect">
            <a:avLst>
              <a:gd name="adj" fmla="val 27845"/>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1400" b="1" dirty="0">
                <a:solidFill>
                  <a:schemeClr val="accent1"/>
                </a:solidFill>
              </a:rPr>
              <a:t>Children will…</a:t>
            </a:r>
          </a:p>
          <a:p>
            <a:pPr>
              <a:spcAft>
                <a:spcPts val="1200"/>
              </a:spcAft>
            </a:pPr>
            <a:r>
              <a:rPr lang="en-US" sz="1400" dirty="0">
                <a:solidFill>
                  <a:srgbClr val="114470"/>
                </a:solidFill>
              </a:rPr>
              <a:t>Find | Explore | Experience | Dream</a:t>
            </a:r>
            <a:endParaRPr lang="en-US" sz="1400" b="1" dirty="0">
              <a:solidFill>
                <a:srgbClr val="114470"/>
              </a:solidFill>
            </a:endParaRPr>
          </a:p>
          <a:p>
            <a:r>
              <a:rPr lang="en-US" sz="1400" b="1" dirty="0">
                <a:solidFill>
                  <a:schemeClr val="accent1"/>
                </a:solidFill>
              </a:rPr>
              <a:t>Programs will…</a:t>
            </a:r>
          </a:p>
          <a:p>
            <a:r>
              <a:rPr lang="en-US" sz="1400" dirty="0">
                <a:solidFill>
                  <a:srgbClr val="114470"/>
                </a:solidFill>
              </a:rPr>
              <a:t>Expose | Encourage | Celebrate</a:t>
            </a:r>
          </a:p>
        </p:txBody>
      </p:sp>
      <p:graphicFrame>
        <p:nvGraphicFramePr>
          <p:cNvPr id="24" name="Table 23">
            <a:extLst>
              <a:ext uri="{FF2B5EF4-FFF2-40B4-BE49-F238E27FC236}">
                <a16:creationId xmlns:a16="http://schemas.microsoft.com/office/drawing/2014/main" id="{928243BB-8DA7-634E-B7C2-3EEEDE2BAC31}"/>
              </a:ext>
            </a:extLst>
          </p:cNvPr>
          <p:cNvGraphicFramePr>
            <a:graphicFrameLocks noGrp="1"/>
          </p:cNvGraphicFramePr>
          <p:nvPr>
            <p:extLst>
              <p:ext uri="{D42A27DB-BD31-4B8C-83A1-F6EECF244321}">
                <p14:modId xmlns:p14="http://schemas.microsoft.com/office/powerpoint/2010/main" val="3576112135"/>
              </p:ext>
            </p:extLst>
          </p:nvPr>
        </p:nvGraphicFramePr>
        <p:xfrm>
          <a:off x="968992" y="2354292"/>
          <a:ext cx="4944128" cy="4203257"/>
        </p:xfrm>
        <a:graphic>
          <a:graphicData uri="http://schemas.openxmlformats.org/drawingml/2006/table">
            <a:tbl>
              <a:tblPr firstRow="1" bandRow="1">
                <a:tableStyleId>{2D5ABB26-0587-4C30-8999-92F81FD0307C}</a:tableStyleId>
              </a:tblPr>
              <a:tblGrid>
                <a:gridCol w="1162131">
                  <a:extLst>
                    <a:ext uri="{9D8B030D-6E8A-4147-A177-3AD203B41FA5}">
                      <a16:colId xmlns:a16="http://schemas.microsoft.com/office/drawing/2014/main" val="4016728677"/>
                    </a:ext>
                  </a:extLst>
                </a:gridCol>
                <a:gridCol w="3781997">
                  <a:extLst>
                    <a:ext uri="{9D8B030D-6E8A-4147-A177-3AD203B41FA5}">
                      <a16:colId xmlns:a16="http://schemas.microsoft.com/office/drawing/2014/main" val="3028015842"/>
                    </a:ext>
                  </a:extLst>
                </a:gridCol>
              </a:tblGrid>
              <a:tr h="913164">
                <a:tc>
                  <a:txBody>
                    <a:bodyPr/>
                    <a:lstStyle/>
                    <a:p>
                      <a:pPr algn="l" fontAlgn="t"/>
                      <a:r>
                        <a:rPr lang="en-US" sz="3600" b="1" u="none" strike="noStrike" dirty="0">
                          <a:solidFill>
                            <a:schemeClr val="accent1"/>
                          </a:solidFill>
                          <a:effectLst/>
                        </a:rPr>
                        <a:t>74%</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tx2"/>
                          </a:solidFill>
                          <a:effectLst/>
                          <a:latin typeface="+mn-lt"/>
                        </a:rPr>
                        <a:t>Expose children to </a:t>
                      </a:r>
                      <a:r>
                        <a:rPr lang="en-US" sz="1400" b="1" i="0" u="none" strike="noStrike" dirty="0">
                          <a:solidFill>
                            <a:schemeClr val="tx2"/>
                          </a:solidFill>
                          <a:effectLst/>
                          <a:latin typeface="+mn-lt"/>
                        </a:rPr>
                        <a:t>new experiences, ideas, and perspectives </a:t>
                      </a:r>
                      <a:r>
                        <a:rPr lang="en-US" sz="1400" b="0" i="0" u="none" strike="noStrike" dirty="0">
                          <a:solidFill>
                            <a:schemeClr val="tx2"/>
                          </a:solidFill>
                          <a:effectLst/>
                          <a:latin typeface="+mn-lt"/>
                        </a:rPr>
                        <a:t>beyond their everyday home and school lives | </a:t>
                      </a:r>
                      <a:r>
                        <a:rPr kumimoji="0" lang="en-US" sz="1200" b="0" i="1" u="none" strike="noStrike" kern="1200" cap="none" spc="0" normalizeH="0" baseline="0" noProof="0" dirty="0">
                          <a:ln>
                            <a:noFill/>
                          </a:ln>
                          <a:solidFill>
                            <a:srgbClr val="167BBF"/>
                          </a:solidFill>
                          <a:effectLst/>
                          <a:uLnTx/>
                          <a:uFillTx/>
                          <a:latin typeface="+mn-lt"/>
                          <a:ea typeface="+mn-ea"/>
                          <a:cs typeface="+mn-cs"/>
                        </a:rPr>
                        <a:t>#1 for low-income parents (77%)</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851881"/>
                  </a:ext>
                </a:extLst>
              </a:tr>
              <a:tr h="79248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67BBF"/>
                          </a:solidFill>
                          <a:effectLst/>
                          <a:uLnTx/>
                          <a:uFillTx/>
                          <a:latin typeface="+mn-lt"/>
                          <a:ea typeface="+mn-ea"/>
                          <a:cs typeface="+mn-cs"/>
                        </a:rPr>
                        <a:t>71%</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600"/>
                        </a:spcAft>
                      </a:pPr>
                      <a:r>
                        <a:rPr lang="en-US" sz="1400" b="0" i="0" u="none" strike="noStrike" dirty="0">
                          <a:solidFill>
                            <a:schemeClr val="tx2"/>
                          </a:solidFill>
                          <a:effectLst/>
                          <a:latin typeface="+mn-lt"/>
                        </a:rPr>
                        <a:t>Allow children to find their </a:t>
                      </a:r>
                      <a:r>
                        <a:rPr lang="en-US" sz="1400" b="1" i="0" u="none" strike="noStrike" dirty="0">
                          <a:solidFill>
                            <a:schemeClr val="tx2"/>
                          </a:solidFill>
                          <a:effectLst/>
                          <a:latin typeface="+mn-lt"/>
                        </a:rPr>
                        <a:t>passion, purpose</a:t>
                      </a:r>
                      <a:r>
                        <a:rPr lang="en-US" sz="1400" b="0" i="0" u="none" strike="noStrike" dirty="0">
                          <a:solidFill>
                            <a:schemeClr val="tx2"/>
                          </a:solidFill>
                          <a:effectLst/>
                          <a:latin typeface="+mn-lt"/>
                        </a:rPr>
                        <a:t>, </a:t>
                      </a:r>
                      <a:r>
                        <a:rPr lang="en-US" sz="1400" b="1" i="0" u="none" strike="noStrike" dirty="0">
                          <a:solidFill>
                            <a:schemeClr val="tx2"/>
                          </a:solidFill>
                          <a:effectLst/>
                          <a:latin typeface="+mn-lt"/>
                        </a:rPr>
                        <a:t>and voice </a:t>
                      </a:r>
                      <a:r>
                        <a:rPr lang="en-US" sz="1400" b="0" i="0" u="none" strike="noStrike" dirty="0">
                          <a:solidFill>
                            <a:schemeClr val="tx2"/>
                          </a:solidFill>
                          <a:effectLst/>
                          <a:latin typeface="+mn-lt"/>
                        </a:rPr>
                        <a:t>| </a:t>
                      </a:r>
                      <a:r>
                        <a:rPr lang="en-US" sz="1200" b="0" i="1" u="none" strike="noStrike" dirty="0">
                          <a:solidFill>
                            <a:srgbClr val="167BBF"/>
                          </a:solidFill>
                          <a:effectLst/>
                          <a:latin typeface="+mn-lt"/>
                        </a:rPr>
                        <a:t>#1 for Hispanic parents (78%)</a:t>
                      </a:r>
                      <a:endParaRPr kumimoji="0" lang="en-US" sz="1200" b="0" i="1" u="none" strike="noStrike" kern="1200" cap="none" spc="0" normalizeH="0" baseline="0" noProof="0" dirty="0">
                        <a:ln>
                          <a:noFill/>
                        </a:ln>
                        <a:solidFill>
                          <a:srgbClr val="167BBF"/>
                        </a:solidFill>
                        <a:effectLst/>
                        <a:uLnTx/>
                        <a:uFillTx/>
                        <a:latin typeface="+mn-lt"/>
                        <a:ea typeface="+mn-ea"/>
                        <a:cs typeface="+mn-cs"/>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791034"/>
                  </a:ext>
                </a:extLst>
              </a:tr>
              <a:tr h="87156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67BBF"/>
                          </a:solidFill>
                          <a:effectLst/>
                          <a:uLnTx/>
                          <a:uFillTx/>
                          <a:latin typeface="+mn-lt"/>
                          <a:ea typeface="+mn-ea"/>
                          <a:cs typeface="+mn-cs"/>
                        </a:rPr>
                        <a:t>70%</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chemeClr val="tx2"/>
                          </a:solidFill>
                          <a:effectLst/>
                          <a:latin typeface="+mn-lt"/>
                        </a:rPr>
                        <a:t>Celebrate success in areas children love, so they gain the </a:t>
                      </a:r>
                      <a:r>
                        <a:rPr lang="en-US" sz="1400" b="1" i="0" u="none" strike="noStrike" dirty="0">
                          <a:solidFill>
                            <a:schemeClr val="tx2"/>
                          </a:solidFill>
                          <a:effectLst/>
                          <a:latin typeface="+mn-lt"/>
                        </a:rPr>
                        <a:t>confidence</a:t>
                      </a:r>
                      <a:r>
                        <a:rPr lang="en-US" sz="1400" b="0" i="0" u="none" strike="noStrike" dirty="0">
                          <a:solidFill>
                            <a:schemeClr val="tx2"/>
                          </a:solidFill>
                          <a:effectLst/>
                          <a:latin typeface="+mn-lt"/>
                        </a:rPr>
                        <a:t> they need to excel</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568239"/>
                  </a:ext>
                </a:extLst>
              </a:tr>
              <a:tr h="8534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67BBF"/>
                          </a:solidFill>
                          <a:effectLst/>
                          <a:uLnTx/>
                          <a:uFillTx/>
                          <a:latin typeface="+mn-lt"/>
                          <a:ea typeface="+mn-ea"/>
                          <a:cs typeface="+mn-cs"/>
                        </a:rPr>
                        <a:t>70%</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spcAft>
                          <a:spcPts val="600"/>
                        </a:spcAft>
                      </a:pPr>
                      <a:r>
                        <a:rPr lang="en-US" sz="1400" b="0" i="0" u="none" strike="noStrike" spc="-30" baseline="0" dirty="0">
                          <a:solidFill>
                            <a:schemeClr val="tx2"/>
                          </a:solidFill>
                          <a:effectLst/>
                          <a:latin typeface="+mn-lt"/>
                        </a:rPr>
                        <a:t>Allow children to </a:t>
                      </a:r>
                      <a:r>
                        <a:rPr lang="en-US" sz="1400" b="1" i="0" u="none" strike="noStrike" spc="-30" baseline="0" dirty="0">
                          <a:solidFill>
                            <a:schemeClr val="tx2"/>
                          </a:solidFill>
                          <a:effectLst/>
                          <a:latin typeface="+mn-lt"/>
                        </a:rPr>
                        <a:t>interact</a:t>
                      </a:r>
                      <a:r>
                        <a:rPr lang="en-US" sz="1400" b="0" i="0" u="none" strike="noStrike" spc="-30" baseline="0" dirty="0">
                          <a:solidFill>
                            <a:schemeClr val="tx2"/>
                          </a:solidFill>
                          <a:effectLst/>
                          <a:latin typeface="+mn-lt"/>
                        </a:rPr>
                        <a:t> with other children of </a:t>
                      </a:r>
                      <a:r>
                        <a:rPr lang="en-US" sz="1400" b="1" i="0" u="none" strike="noStrike" spc="-30" baseline="0" dirty="0">
                          <a:solidFill>
                            <a:schemeClr val="tx2"/>
                          </a:solidFill>
                          <a:effectLst/>
                          <a:latin typeface="+mn-lt"/>
                        </a:rPr>
                        <a:t>diverse races, ages, backgrounds, and cultures</a:t>
                      </a:r>
                      <a:r>
                        <a:rPr lang="en-US" sz="1400" b="0" i="0" u="none" strike="noStrike" spc="-30" baseline="0" dirty="0">
                          <a:solidFill>
                            <a:schemeClr val="tx2"/>
                          </a:solidFill>
                          <a:effectLst/>
                          <a:latin typeface="+mn-lt"/>
                        </a:rPr>
                        <a:t> | </a:t>
                      </a:r>
                      <a:r>
                        <a:rPr kumimoji="0" lang="en-US" sz="1200" b="0" i="1" u="none" strike="noStrike" kern="1200" cap="none" spc="0" normalizeH="0" baseline="0" noProof="0" dirty="0">
                          <a:ln>
                            <a:noFill/>
                          </a:ln>
                          <a:solidFill>
                            <a:srgbClr val="167BBF"/>
                          </a:solidFill>
                          <a:effectLst/>
                          <a:uLnTx/>
                          <a:uFillTx/>
                          <a:latin typeface="+mn-lt"/>
                          <a:ea typeface="+mn-ea"/>
                          <a:cs typeface="+mn-cs"/>
                        </a:rPr>
                        <a:t>#1 for Black parents (78%)</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7445"/>
                  </a:ext>
                </a:extLst>
              </a:tr>
              <a:tr h="772607">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67BBF"/>
                          </a:solidFill>
                          <a:effectLst/>
                          <a:uLnTx/>
                          <a:uFillTx/>
                          <a:latin typeface="+mn-lt"/>
                          <a:ea typeface="+mn-ea"/>
                          <a:cs typeface="+mn-cs"/>
                        </a:rPr>
                        <a:t>70%</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b="0" i="0" u="none" strike="noStrike" dirty="0">
                          <a:solidFill>
                            <a:schemeClr val="tx2"/>
                          </a:solidFill>
                          <a:effectLst/>
                          <a:latin typeface="+mn-lt"/>
                        </a:rPr>
                        <a:t>Allow children to </a:t>
                      </a:r>
                      <a:r>
                        <a:rPr lang="en-US" sz="1400" b="1" i="0" u="none" strike="noStrike" dirty="0">
                          <a:solidFill>
                            <a:schemeClr val="tx2"/>
                          </a:solidFill>
                          <a:effectLst/>
                          <a:latin typeface="+mn-lt"/>
                        </a:rPr>
                        <a:t>express and be themselves</a:t>
                      </a:r>
                      <a:r>
                        <a:rPr lang="en-US" sz="1400" b="0" i="0" u="none" strike="noStrike" dirty="0">
                          <a:solidFill>
                            <a:schemeClr val="tx2"/>
                          </a:solidFill>
                          <a:effectLst/>
                          <a:latin typeface="+mn-lt"/>
                        </a:rPr>
                        <a:t>, not just fit in</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849620"/>
                  </a:ext>
                </a:extLst>
              </a:tr>
            </a:tbl>
          </a:graphicData>
        </a:graphic>
      </p:graphicFrame>
      <p:sp>
        <p:nvSpPr>
          <p:cNvPr id="13" name="TextBox 12">
            <a:extLst>
              <a:ext uri="{FF2B5EF4-FFF2-40B4-BE49-F238E27FC236}">
                <a16:creationId xmlns:a16="http://schemas.microsoft.com/office/drawing/2014/main" id="{8BB3BD21-3861-D04A-87BE-6C9B33100A09}"/>
              </a:ext>
            </a:extLst>
          </p:cNvPr>
          <p:cNvSpPr txBox="1"/>
          <p:nvPr/>
        </p:nvSpPr>
        <p:spPr>
          <a:xfrm>
            <a:off x="6712854" y="1370906"/>
            <a:ext cx="4779264" cy="369332"/>
          </a:xfrm>
          <a:prstGeom prst="rect">
            <a:avLst/>
          </a:prstGeom>
          <a:noFill/>
        </p:spPr>
        <p:txBody>
          <a:bodyPr wrap="square">
            <a:spAutoFit/>
          </a:bodyPr>
          <a:lstStyle/>
          <a:p>
            <a:pPr algn="ctr"/>
            <a:r>
              <a:rPr lang="en-US" b="1" dirty="0">
                <a:solidFill>
                  <a:schemeClr val="tx2"/>
                </a:solidFill>
              </a:rPr>
              <a:t>Most motivating messages and language</a:t>
            </a:r>
          </a:p>
        </p:txBody>
      </p:sp>
      <p:sp>
        <p:nvSpPr>
          <p:cNvPr id="20" name="Rounded Rectangle 19">
            <a:extLst>
              <a:ext uri="{FF2B5EF4-FFF2-40B4-BE49-F238E27FC236}">
                <a16:creationId xmlns:a16="http://schemas.microsoft.com/office/drawing/2014/main" id="{9AFE3D66-FEB8-FD49-A948-FDEB5178B557}"/>
              </a:ext>
            </a:extLst>
          </p:cNvPr>
          <p:cNvSpPr>
            <a:spLocks noChangeAspect="1"/>
          </p:cNvSpPr>
          <p:nvPr/>
        </p:nvSpPr>
        <p:spPr>
          <a:xfrm>
            <a:off x="6803788" y="3757734"/>
            <a:ext cx="4597397" cy="2533338"/>
          </a:xfrm>
          <a:prstGeom prst="roundRect">
            <a:avLst>
              <a:gd name="adj" fmla="val 20725"/>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285750" lvl="0" indent="-285750">
              <a:buClr>
                <a:srgbClr val="6CABE4"/>
              </a:buClr>
              <a:buSzPct val="100000"/>
              <a:buBlip>
                <a:blip r:embed="rId3"/>
              </a:buBlip>
            </a:pPr>
            <a:r>
              <a:rPr lang="en-US" sz="1400" dirty="0">
                <a:solidFill>
                  <a:srgbClr val="114470"/>
                </a:solidFill>
                <a:latin typeface="Arial" panose="020B0604020202020204" pitchFamily="34" charset="0"/>
                <a:ea typeface="Calibri" panose="020F0502020204030204" pitchFamily="34" charset="0"/>
                <a:cs typeface="Arial" panose="020B0604020202020204" pitchFamily="34" charset="0"/>
              </a:rPr>
              <a:t>“Help children catch up academically” </a:t>
            </a:r>
          </a:p>
          <a:p>
            <a:pPr lvl="0">
              <a:buClr>
                <a:srgbClr val="6CABE4"/>
              </a:buClr>
              <a:buSzPct val="100000"/>
            </a:pPr>
            <a:r>
              <a:rPr lang="en-US" sz="1400" dirty="0">
                <a:solidFill>
                  <a:srgbClr val="114470"/>
                </a:solidFill>
                <a:latin typeface="Arial" panose="020B0604020202020204" pitchFamily="34" charset="0"/>
                <a:ea typeface="Calibri" panose="020F0502020204030204" pitchFamily="34" charset="0"/>
                <a:cs typeface="Arial" panose="020B0604020202020204" pitchFamily="34" charset="0"/>
              </a:rPr>
              <a:t>      (except among Black Parents, </a:t>
            </a:r>
            <a:r>
              <a:rPr lang="en-US" sz="1400" b="1" dirty="0">
                <a:solidFill>
                  <a:schemeClr val="accent1"/>
                </a:solidFill>
                <a:latin typeface="Arial" panose="020B0604020202020204" pitchFamily="34" charset="0"/>
                <a:ea typeface="Calibri" panose="020F0502020204030204" pitchFamily="34" charset="0"/>
                <a:cs typeface="Arial" panose="020B0604020202020204" pitchFamily="34" charset="0"/>
              </a:rPr>
              <a:t>72%</a:t>
            </a:r>
            <a:r>
              <a:rPr lang="en-US" sz="1400" dirty="0">
                <a:solidFill>
                  <a:srgbClr val="114470"/>
                </a:solidFill>
                <a:latin typeface="Arial" panose="020B0604020202020204" pitchFamily="34" charset="0"/>
                <a:ea typeface="Calibri" panose="020F0502020204030204" pitchFamily="34" charset="0"/>
                <a:cs typeface="Arial" panose="020B0604020202020204" pitchFamily="34" charset="0"/>
              </a:rPr>
              <a:t>)</a:t>
            </a:r>
          </a:p>
          <a:p>
            <a:pPr marL="285750" lvl="0" indent="-285750">
              <a:buClr>
                <a:srgbClr val="6CABE4"/>
              </a:buClr>
              <a:buSzPct val="100000"/>
              <a:buBlip>
                <a:blip r:embed="rId3"/>
              </a:buBlip>
            </a:pPr>
            <a:r>
              <a:rPr lang="en-US" sz="1400" dirty="0">
                <a:solidFill>
                  <a:srgbClr val="114470"/>
                </a:solidFill>
                <a:latin typeface="Arial" panose="020B0604020202020204" pitchFamily="34" charset="0"/>
                <a:ea typeface="Calibri" panose="020F0502020204030204" pitchFamily="34" charset="0"/>
                <a:cs typeface="Arial" panose="020B0604020202020204" pitchFamily="34" charset="0"/>
              </a:rPr>
              <a:t>“Help children develop relationships with caring adults and mentors outside their own family and their teachers” </a:t>
            </a:r>
          </a:p>
          <a:p>
            <a:endParaRPr lang="en-US" sz="1400" b="1" dirty="0">
              <a:solidFill>
                <a:schemeClr val="accent1"/>
              </a:solidFill>
            </a:endParaRPr>
          </a:p>
          <a:p>
            <a:r>
              <a:rPr lang="en-US" sz="1400" b="1" dirty="0">
                <a:solidFill>
                  <a:schemeClr val="accent1"/>
                </a:solidFill>
              </a:rPr>
              <a:t>Children will…</a:t>
            </a:r>
          </a:p>
          <a:p>
            <a:pPr>
              <a:spcAft>
                <a:spcPts val="1200"/>
              </a:spcAft>
            </a:pPr>
            <a:r>
              <a:rPr lang="en-US" sz="1400" dirty="0">
                <a:solidFill>
                  <a:srgbClr val="114470"/>
                </a:solidFill>
              </a:rPr>
              <a:t>Learn | Catch up | Develop </a:t>
            </a:r>
            <a:endParaRPr lang="en-US" sz="1400" b="1" dirty="0">
              <a:solidFill>
                <a:srgbClr val="114470"/>
              </a:solidFill>
            </a:endParaRPr>
          </a:p>
          <a:p>
            <a:r>
              <a:rPr lang="en-US" sz="1400" b="1" dirty="0">
                <a:solidFill>
                  <a:schemeClr val="accent1"/>
                </a:solidFill>
              </a:rPr>
              <a:t>Programs will…</a:t>
            </a:r>
          </a:p>
          <a:p>
            <a:r>
              <a:rPr lang="en-US" sz="1400" dirty="0">
                <a:solidFill>
                  <a:srgbClr val="114470"/>
                </a:solidFill>
              </a:rPr>
              <a:t>Provide | Equip | Help</a:t>
            </a:r>
          </a:p>
        </p:txBody>
      </p:sp>
      <p:sp>
        <p:nvSpPr>
          <p:cNvPr id="21" name="TextBox 20">
            <a:extLst>
              <a:ext uri="{FF2B5EF4-FFF2-40B4-BE49-F238E27FC236}">
                <a16:creationId xmlns:a16="http://schemas.microsoft.com/office/drawing/2014/main" id="{004EB111-D074-3346-828B-25C116F27EB2}"/>
              </a:ext>
            </a:extLst>
          </p:cNvPr>
          <p:cNvSpPr txBox="1"/>
          <p:nvPr/>
        </p:nvSpPr>
        <p:spPr>
          <a:xfrm>
            <a:off x="6717792" y="3358202"/>
            <a:ext cx="4779264" cy="369332"/>
          </a:xfrm>
          <a:prstGeom prst="rect">
            <a:avLst/>
          </a:prstGeom>
          <a:noFill/>
        </p:spPr>
        <p:txBody>
          <a:bodyPr wrap="square">
            <a:spAutoFit/>
          </a:bodyPr>
          <a:lstStyle/>
          <a:p>
            <a:pPr algn="ctr"/>
            <a:r>
              <a:rPr lang="en-US" b="1" dirty="0">
                <a:solidFill>
                  <a:schemeClr val="tx2"/>
                </a:solidFill>
              </a:rPr>
              <a:t>Least motivating messages and language</a:t>
            </a:r>
          </a:p>
        </p:txBody>
      </p:sp>
    </p:spTree>
    <p:extLst>
      <p:ext uri="{BB962C8B-B14F-4D97-AF65-F5344CB8AC3E}">
        <p14:creationId xmlns:p14="http://schemas.microsoft.com/office/powerpoint/2010/main" val="36858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a:xfrm>
            <a:off x="631883" y="-104389"/>
            <a:ext cx="10928234" cy="1235870"/>
          </a:xfrm>
        </p:spPr>
        <p:txBody>
          <a:bodyPr/>
          <a:lstStyle/>
          <a:p>
            <a:r>
              <a:rPr lang="en-US" spc="-20" dirty="0"/>
              <a:t> Child-Centered Indicators Drive </a:t>
            </a:r>
            <a:br>
              <a:rPr lang="en-US" spc="-20" dirty="0"/>
            </a:br>
            <a:r>
              <a:rPr lang="en-US" spc="-20" dirty="0"/>
              <a:t>Definition of Quality </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17</a:t>
            </a:fld>
            <a:endParaRPr lang="en-US" dirty="0"/>
          </a:p>
        </p:txBody>
      </p:sp>
      <p:sp>
        <p:nvSpPr>
          <p:cNvPr id="14" name="TextBox 13">
            <a:extLst>
              <a:ext uri="{FF2B5EF4-FFF2-40B4-BE49-F238E27FC236}">
                <a16:creationId xmlns:a16="http://schemas.microsoft.com/office/drawing/2014/main" id="{E2B31361-9888-3B4D-979A-22C966C8A500}"/>
              </a:ext>
            </a:extLst>
          </p:cNvPr>
          <p:cNvSpPr txBox="1"/>
          <p:nvPr/>
        </p:nvSpPr>
        <p:spPr>
          <a:xfrm>
            <a:off x="2853564" y="1381059"/>
            <a:ext cx="6484872" cy="369332"/>
          </a:xfrm>
          <a:prstGeom prst="rect">
            <a:avLst/>
          </a:prstGeom>
          <a:noFill/>
        </p:spPr>
        <p:txBody>
          <a:bodyPr wrap="square">
            <a:spAutoFit/>
          </a:bodyPr>
          <a:lstStyle/>
          <a:p>
            <a:pPr algn="ctr"/>
            <a:r>
              <a:rPr lang="en-US" b="1" dirty="0">
                <a:solidFill>
                  <a:schemeClr val="tx2"/>
                </a:solidFill>
              </a:rPr>
              <a:t>Quality Drivers for Parents</a:t>
            </a:r>
          </a:p>
        </p:txBody>
      </p:sp>
      <p:graphicFrame>
        <p:nvGraphicFramePr>
          <p:cNvPr id="15" name="Chart 14">
            <a:extLst>
              <a:ext uri="{FF2B5EF4-FFF2-40B4-BE49-F238E27FC236}">
                <a16:creationId xmlns:a16="http://schemas.microsoft.com/office/drawing/2014/main" id="{9F9DFD88-AD06-B84E-852C-AEEEA326A7E8}"/>
              </a:ext>
            </a:extLst>
          </p:cNvPr>
          <p:cNvGraphicFramePr/>
          <p:nvPr>
            <p:extLst>
              <p:ext uri="{D42A27DB-BD31-4B8C-83A1-F6EECF244321}">
                <p14:modId xmlns:p14="http://schemas.microsoft.com/office/powerpoint/2010/main" val="3176334336"/>
              </p:ext>
            </p:extLst>
          </p:nvPr>
        </p:nvGraphicFramePr>
        <p:xfrm>
          <a:off x="2032000" y="1439132"/>
          <a:ext cx="8128000" cy="4821102"/>
        </p:xfrm>
        <a:graphic>
          <a:graphicData uri="http://schemas.openxmlformats.org/drawingml/2006/chart">
            <c:chart xmlns:c="http://schemas.openxmlformats.org/drawingml/2006/chart" xmlns:r="http://schemas.openxmlformats.org/officeDocument/2006/relationships" r:id="rId3"/>
          </a:graphicData>
        </a:graphic>
      </p:graphicFrame>
      <p:sp>
        <p:nvSpPr>
          <p:cNvPr id="16" name="Rounded Rectangle 15">
            <a:extLst>
              <a:ext uri="{FF2B5EF4-FFF2-40B4-BE49-F238E27FC236}">
                <a16:creationId xmlns:a16="http://schemas.microsoft.com/office/drawing/2014/main" id="{904AC11B-0AB5-1642-8FF5-B9DDF03EE3B2}"/>
              </a:ext>
            </a:extLst>
          </p:cNvPr>
          <p:cNvSpPr>
            <a:spLocks noChangeAspect="1"/>
          </p:cNvSpPr>
          <p:nvPr/>
        </p:nvSpPr>
        <p:spPr>
          <a:xfrm>
            <a:off x="8366440" y="2333588"/>
            <a:ext cx="2783797" cy="2395207"/>
          </a:xfrm>
          <a:prstGeom prst="roundRect">
            <a:avLst>
              <a:gd name="adj" fmla="val 18328"/>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graphicFrame>
        <p:nvGraphicFramePr>
          <p:cNvPr id="17" name="Table 16">
            <a:extLst>
              <a:ext uri="{FF2B5EF4-FFF2-40B4-BE49-F238E27FC236}">
                <a16:creationId xmlns:a16="http://schemas.microsoft.com/office/drawing/2014/main" id="{70FF21B1-E2EB-2142-916A-4FEB9381C8FF}"/>
              </a:ext>
            </a:extLst>
          </p:cNvPr>
          <p:cNvGraphicFramePr>
            <a:graphicFrameLocks noGrp="1"/>
          </p:cNvGraphicFramePr>
          <p:nvPr>
            <p:extLst>
              <p:ext uri="{D42A27DB-BD31-4B8C-83A1-F6EECF244321}">
                <p14:modId xmlns:p14="http://schemas.microsoft.com/office/powerpoint/2010/main" val="1351364892"/>
              </p:ext>
            </p:extLst>
          </p:nvPr>
        </p:nvGraphicFramePr>
        <p:xfrm>
          <a:off x="8366439" y="2499800"/>
          <a:ext cx="2783797" cy="2068659"/>
        </p:xfrm>
        <a:graphic>
          <a:graphicData uri="http://schemas.openxmlformats.org/drawingml/2006/table">
            <a:tbl>
              <a:tblPr firstRow="1" bandRow="1">
                <a:tableStyleId>{2D5ABB26-0587-4C30-8999-92F81FD0307C}</a:tableStyleId>
              </a:tblPr>
              <a:tblGrid>
                <a:gridCol w="2070069">
                  <a:extLst>
                    <a:ext uri="{9D8B030D-6E8A-4147-A177-3AD203B41FA5}">
                      <a16:colId xmlns:a16="http://schemas.microsoft.com/office/drawing/2014/main" val="4016728677"/>
                    </a:ext>
                  </a:extLst>
                </a:gridCol>
                <a:gridCol w="713728">
                  <a:extLst>
                    <a:ext uri="{9D8B030D-6E8A-4147-A177-3AD203B41FA5}">
                      <a16:colId xmlns:a16="http://schemas.microsoft.com/office/drawing/2014/main" val="3028015842"/>
                    </a:ext>
                  </a:extLst>
                </a:gridCol>
              </a:tblGrid>
              <a:tr h="65171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dirty="0">
                          <a:solidFill>
                            <a:schemeClr val="accent1"/>
                          </a:solidFill>
                          <a:effectLst/>
                          <a:latin typeface="+mn-lt"/>
                        </a:rPr>
                        <a:t>Environment: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dirty="0">
                          <a:solidFill>
                            <a:schemeClr val="accent1"/>
                          </a:solidFill>
                          <a:effectLst/>
                          <a:latin typeface="+mn-lt"/>
                        </a:rPr>
                        <a:t>most important</a:t>
                      </a:r>
                      <a:endParaRPr lang="en-US" sz="1600" b="1"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US" sz="1400" b="1" dirty="0">
                          <a:solidFill>
                            <a:schemeClr val="bg1"/>
                          </a:solidFill>
                        </a:rPr>
                        <a:t>Rate Program “Excellent”</a:t>
                      </a:r>
                      <a:endParaRPr lang="en-US" sz="140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1313856"/>
                  </a:ext>
                </a:extLst>
              </a:tr>
              <a:tr h="440427">
                <a:tc>
                  <a:txBody>
                    <a:bodyPr/>
                    <a:lstStyle/>
                    <a:p>
                      <a:pPr algn="ctr" fontAlgn="t"/>
                      <a:r>
                        <a:rPr lang="en-US" sz="1200" b="0" u="none" strike="noStrike" dirty="0">
                          <a:solidFill>
                            <a:schemeClr val="tx2"/>
                          </a:solidFill>
                          <a:effectLst/>
                        </a:rPr>
                        <a:t>Program is fun</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76%</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851881"/>
                  </a:ext>
                </a:extLst>
              </a:tr>
              <a:tr h="488259">
                <a:tc>
                  <a:txBody>
                    <a:bodyPr/>
                    <a:lstStyle/>
                    <a:p>
                      <a:pPr algn="ctr" fontAlgn="t"/>
                      <a:r>
                        <a:rPr lang="en-US" sz="1200" b="0" i="0" u="none" strike="noStrike" dirty="0">
                          <a:solidFill>
                            <a:schemeClr val="tx2"/>
                          </a:solidFill>
                          <a:effectLst/>
                          <a:latin typeface="+mn-lt"/>
                        </a:rPr>
                        <a:t>Physical safety of environment</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73%</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791034"/>
                  </a:ext>
                </a:extLst>
              </a:tr>
              <a:tr h="488259">
                <a:tc>
                  <a:txBody>
                    <a:bodyPr/>
                    <a:lstStyle/>
                    <a:p>
                      <a:pPr algn="ctr" fontAlgn="t"/>
                      <a:r>
                        <a:rPr lang="en-US" sz="1200" b="0" i="0" u="none" strike="noStrike" dirty="0">
                          <a:solidFill>
                            <a:schemeClr val="tx2"/>
                          </a:solidFill>
                          <a:effectLst/>
                          <a:latin typeface="+mn-lt"/>
                        </a:rPr>
                        <a:t>Nurturing/welcoming environment </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72%</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568239"/>
                  </a:ext>
                </a:extLst>
              </a:tr>
            </a:tbl>
          </a:graphicData>
        </a:graphic>
      </p:graphicFrame>
      <p:sp>
        <p:nvSpPr>
          <p:cNvPr id="18" name="Rounded Rectangle 17">
            <a:extLst>
              <a:ext uri="{FF2B5EF4-FFF2-40B4-BE49-F238E27FC236}">
                <a16:creationId xmlns:a16="http://schemas.microsoft.com/office/drawing/2014/main" id="{4882978E-B880-D641-BDB8-ABD697D510DC}"/>
              </a:ext>
            </a:extLst>
          </p:cNvPr>
          <p:cNvSpPr>
            <a:spLocks noChangeAspect="1"/>
          </p:cNvSpPr>
          <p:nvPr/>
        </p:nvSpPr>
        <p:spPr>
          <a:xfrm>
            <a:off x="600762" y="1339377"/>
            <a:ext cx="2783798" cy="3755136"/>
          </a:xfrm>
          <a:prstGeom prst="roundRect">
            <a:avLst>
              <a:gd name="adj" fmla="val 18328"/>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graphicFrame>
        <p:nvGraphicFramePr>
          <p:cNvPr id="24" name="Table 23">
            <a:extLst>
              <a:ext uri="{FF2B5EF4-FFF2-40B4-BE49-F238E27FC236}">
                <a16:creationId xmlns:a16="http://schemas.microsoft.com/office/drawing/2014/main" id="{928243BB-8DA7-634E-B7C2-3EEEDE2BAC31}"/>
              </a:ext>
            </a:extLst>
          </p:cNvPr>
          <p:cNvGraphicFramePr>
            <a:graphicFrameLocks noGrp="1"/>
          </p:cNvGraphicFramePr>
          <p:nvPr>
            <p:extLst>
              <p:ext uri="{D42A27DB-BD31-4B8C-83A1-F6EECF244321}">
                <p14:modId xmlns:p14="http://schemas.microsoft.com/office/powerpoint/2010/main" val="279353974"/>
              </p:ext>
            </p:extLst>
          </p:nvPr>
        </p:nvGraphicFramePr>
        <p:xfrm>
          <a:off x="600764" y="1530341"/>
          <a:ext cx="2783796" cy="3457610"/>
        </p:xfrm>
        <a:graphic>
          <a:graphicData uri="http://schemas.openxmlformats.org/drawingml/2006/table">
            <a:tbl>
              <a:tblPr firstRow="1" bandRow="1">
                <a:tableStyleId>{2D5ABB26-0587-4C30-8999-92F81FD0307C}</a:tableStyleId>
              </a:tblPr>
              <a:tblGrid>
                <a:gridCol w="2128958">
                  <a:extLst>
                    <a:ext uri="{9D8B030D-6E8A-4147-A177-3AD203B41FA5}">
                      <a16:colId xmlns:a16="http://schemas.microsoft.com/office/drawing/2014/main" val="4016728677"/>
                    </a:ext>
                  </a:extLst>
                </a:gridCol>
                <a:gridCol w="654838">
                  <a:extLst>
                    <a:ext uri="{9D8B030D-6E8A-4147-A177-3AD203B41FA5}">
                      <a16:colId xmlns:a16="http://schemas.microsoft.com/office/drawing/2014/main" val="3028015842"/>
                    </a:ext>
                  </a:extLst>
                </a:gridCol>
              </a:tblGrid>
              <a:tr h="91850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dirty="0">
                          <a:solidFill>
                            <a:schemeClr val="accent1"/>
                          </a:solidFill>
                          <a:effectLst/>
                          <a:latin typeface="+mn-lt"/>
                        </a:rPr>
                        <a:t>Child-centric Interests/Skills: most important</a:t>
                      </a:r>
                      <a:endParaRPr lang="en-US" sz="1600" b="1" dirty="0">
                        <a:solidFill>
                          <a:schemeClr val="accen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US" sz="1400" b="1" dirty="0">
                          <a:solidFill>
                            <a:schemeClr val="bg1"/>
                          </a:solidFill>
                        </a:rPr>
                        <a:t>Rate Program “Excellent”</a:t>
                      </a:r>
                      <a:endParaRPr lang="en-US" sz="140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1313856"/>
                  </a:ext>
                </a:extLst>
              </a:tr>
              <a:tr h="467226">
                <a:tc>
                  <a:txBody>
                    <a:bodyPr/>
                    <a:lstStyle/>
                    <a:p>
                      <a:pPr algn="ctr" fontAlgn="t"/>
                      <a:r>
                        <a:rPr lang="en-US" sz="1200" b="0" u="none" strike="noStrike" dirty="0">
                          <a:solidFill>
                            <a:schemeClr val="tx2"/>
                          </a:solidFill>
                          <a:effectLst/>
                        </a:rPr>
                        <a:t>#1: Your child seems happy</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83%</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851881"/>
                  </a:ext>
                </a:extLst>
              </a:tr>
              <a:tr h="517969">
                <a:tc>
                  <a:txBody>
                    <a:bodyPr/>
                    <a:lstStyle/>
                    <a:p>
                      <a:pPr algn="ctr" fontAlgn="t"/>
                      <a:r>
                        <a:rPr lang="en-US" sz="1200" b="0" i="0" u="none" strike="noStrike" spc="-20" baseline="0" dirty="0">
                          <a:solidFill>
                            <a:schemeClr val="tx2"/>
                          </a:solidFill>
                          <a:effectLst/>
                          <a:latin typeface="+mn-lt"/>
                        </a:rPr>
                        <a:t>Your child is gaining confidence</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79%</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791034"/>
                  </a:ext>
                </a:extLst>
              </a:tr>
              <a:tr h="517969">
                <a:tc>
                  <a:txBody>
                    <a:bodyPr/>
                    <a:lstStyle/>
                    <a:p>
                      <a:pPr algn="ctr" fontAlgn="t"/>
                      <a:r>
                        <a:rPr lang="en-US" sz="1200" b="0" i="0" u="none" strike="noStrike" dirty="0">
                          <a:solidFill>
                            <a:schemeClr val="tx2"/>
                          </a:solidFill>
                          <a:effectLst/>
                          <a:latin typeface="+mn-lt"/>
                        </a:rPr>
                        <a:t>Your child is </a:t>
                      </a:r>
                    </a:p>
                    <a:p>
                      <a:pPr algn="ctr" fontAlgn="t"/>
                      <a:r>
                        <a:rPr lang="en-US" sz="1200" b="0" i="0" u="none" strike="noStrike" dirty="0">
                          <a:solidFill>
                            <a:schemeClr val="tx2"/>
                          </a:solidFill>
                          <a:effectLst/>
                          <a:latin typeface="+mn-lt"/>
                        </a:rPr>
                        <a:t>developing SEL skills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77%</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568239"/>
                  </a:ext>
                </a:extLst>
              </a:tr>
              <a:tr h="517969">
                <a:tc>
                  <a:txBody>
                    <a:bodyPr/>
                    <a:lstStyle/>
                    <a:p>
                      <a:pPr algn="ctr" fontAlgn="t"/>
                      <a:r>
                        <a:rPr lang="en-US" sz="1200" b="0" i="0" u="none" strike="noStrike" dirty="0">
                          <a:solidFill>
                            <a:schemeClr val="tx2"/>
                          </a:solidFill>
                          <a:effectLst/>
                          <a:latin typeface="+mn-lt"/>
                        </a:rPr>
                        <a:t>Your child is exposed to </a:t>
                      </a:r>
                    </a:p>
                    <a:p>
                      <a:pPr algn="ctr" fontAlgn="t"/>
                      <a:r>
                        <a:rPr lang="en-US" sz="1200" b="0" i="0" u="none" strike="noStrike" dirty="0">
                          <a:solidFill>
                            <a:schemeClr val="tx2"/>
                          </a:solidFill>
                          <a:effectLst/>
                          <a:latin typeface="+mn-lt"/>
                        </a:rPr>
                        <a:t>new experiences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accent1"/>
                          </a:solidFill>
                          <a:effectLst/>
                          <a:latin typeface="+mn-lt"/>
                        </a:rPr>
                        <a:t>75%</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7445"/>
                  </a:ext>
                </a:extLst>
              </a:tr>
              <a:tr h="517969">
                <a:tc>
                  <a:txBody>
                    <a:bodyPr/>
                    <a:lstStyle/>
                    <a:p>
                      <a:pPr algn="ctr" fontAlgn="t"/>
                      <a:r>
                        <a:rPr lang="en-US" sz="1200" b="0" i="0" u="none" strike="noStrike" dirty="0">
                          <a:solidFill>
                            <a:schemeClr val="tx2"/>
                          </a:solidFill>
                          <a:effectLst/>
                          <a:latin typeface="+mn-lt"/>
                        </a:rPr>
                        <a:t>Your child is pursuing interests/passions</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accent1"/>
                          </a:solidFill>
                          <a:effectLst/>
                          <a:latin typeface="+mn-lt"/>
                        </a:rPr>
                        <a:t>73%</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849620"/>
                  </a:ext>
                </a:extLst>
              </a:tr>
            </a:tbl>
          </a:graphicData>
        </a:graphic>
      </p:graphicFrame>
      <p:sp>
        <p:nvSpPr>
          <p:cNvPr id="25" name="TextBox 24">
            <a:extLst>
              <a:ext uri="{FF2B5EF4-FFF2-40B4-BE49-F238E27FC236}">
                <a16:creationId xmlns:a16="http://schemas.microsoft.com/office/drawing/2014/main" id="{2338EB06-D4DA-9247-ABAB-32E6DD1B1E7D}"/>
              </a:ext>
            </a:extLst>
          </p:cNvPr>
          <p:cNvSpPr txBox="1"/>
          <p:nvPr/>
        </p:nvSpPr>
        <p:spPr>
          <a:xfrm>
            <a:off x="412752" y="5197846"/>
            <a:ext cx="3159818" cy="1384995"/>
          </a:xfrm>
          <a:prstGeom prst="rect">
            <a:avLst/>
          </a:prstGeom>
          <a:noFill/>
        </p:spPr>
        <p:txBody>
          <a:bodyPr wrap="square">
            <a:spAutoFit/>
          </a:bodyPr>
          <a:lstStyle/>
          <a:p>
            <a:pPr algn="ctr"/>
            <a:r>
              <a:rPr lang="en-US" sz="1200" dirty="0">
                <a:solidFill>
                  <a:schemeClr val="tx2"/>
                </a:solidFill>
              </a:rPr>
              <a:t>Parents rated </a:t>
            </a:r>
            <a:r>
              <a:rPr lang="en-US" sz="1200" b="1" dirty="0">
                <a:solidFill>
                  <a:schemeClr val="tx2"/>
                </a:solidFill>
              </a:rPr>
              <a:t>35 items </a:t>
            </a:r>
            <a:r>
              <a:rPr lang="en-US" sz="1200" dirty="0">
                <a:solidFill>
                  <a:schemeClr val="tx2"/>
                </a:solidFill>
              </a:rPr>
              <a:t>in </a:t>
            </a:r>
            <a:r>
              <a:rPr lang="en-US" sz="1200" b="1" dirty="0">
                <a:solidFill>
                  <a:schemeClr val="tx2"/>
                </a:solidFill>
              </a:rPr>
              <a:t>6 categories </a:t>
            </a:r>
            <a:r>
              <a:rPr lang="en-US" sz="1200" dirty="0">
                <a:solidFill>
                  <a:schemeClr val="tx2"/>
                </a:solidFill>
              </a:rPr>
              <a:t>on how important each was in determining the quality of their child’s primary afterschool program. A follow-up </a:t>
            </a:r>
            <a:r>
              <a:rPr lang="en-US" sz="1200" b="1" dirty="0">
                <a:solidFill>
                  <a:schemeClr val="tx2"/>
                </a:solidFill>
              </a:rPr>
              <a:t>regression analysis</a:t>
            </a:r>
            <a:r>
              <a:rPr lang="en-US" sz="1200" dirty="0">
                <a:solidFill>
                  <a:schemeClr val="tx2"/>
                </a:solidFill>
              </a:rPr>
              <a:t>, determined </a:t>
            </a:r>
            <a:r>
              <a:rPr lang="en-US" sz="1200" b="1" dirty="0">
                <a:solidFill>
                  <a:schemeClr val="tx2"/>
                </a:solidFill>
              </a:rPr>
              <a:t>how much each </a:t>
            </a:r>
            <a:r>
              <a:rPr lang="en-US" sz="1200" b="1" u="sng" dirty="0">
                <a:solidFill>
                  <a:schemeClr val="tx2"/>
                </a:solidFill>
              </a:rPr>
              <a:t>category</a:t>
            </a:r>
            <a:r>
              <a:rPr lang="en-US" sz="1200" b="1" dirty="0">
                <a:solidFill>
                  <a:schemeClr val="tx2"/>
                </a:solidFill>
              </a:rPr>
              <a:t> impacts perceptions of quality</a:t>
            </a:r>
            <a:r>
              <a:rPr lang="en-US" sz="1200" dirty="0">
                <a:solidFill>
                  <a:schemeClr val="tx2"/>
                </a:solidFill>
              </a:rPr>
              <a:t>.</a:t>
            </a:r>
          </a:p>
          <a:p>
            <a:pPr algn="ctr"/>
            <a:endParaRPr lang="en-US" sz="1200" dirty="0"/>
          </a:p>
        </p:txBody>
      </p:sp>
      <p:sp>
        <p:nvSpPr>
          <p:cNvPr id="12" name="TextBox 11">
            <a:extLst>
              <a:ext uri="{FF2B5EF4-FFF2-40B4-BE49-F238E27FC236}">
                <a16:creationId xmlns:a16="http://schemas.microsoft.com/office/drawing/2014/main" id="{A4940BA4-C492-4C00-B79B-B4329D4C4C13}"/>
              </a:ext>
            </a:extLst>
          </p:cNvPr>
          <p:cNvSpPr txBox="1"/>
          <p:nvPr/>
        </p:nvSpPr>
        <p:spPr>
          <a:xfrm>
            <a:off x="8114968" y="4990376"/>
            <a:ext cx="3295475" cy="1015663"/>
          </a:xfrm>
          <a:prstGeom prst="rect">
            <a:avLst/>
          </a:prstGeom>
          <a:noFill/>
        </p:spPr>
        <p:txBody>
          <a:bodyPr wrap="square">
            <a:spAutoFit/>
          </a:bodyPr>
          <a:lstStyle/>
          <a:p>
            <a:pPr algn="ctr"/>
            <a:r>
              <a:rPr lang="en-US" sz="1200" b="1" dirty="0">
                <a:solidFill>
                  <a:schemeClr val="tx2"/>
                </a:solidFill>
              </a:rPr>
              <a:t>Staff is very important to Parents, but not a key driver in determining quality:</a:t>
            </a:r>
            <a:r>
              <a:rPr lang="en-US" sz="1200" dirty="0">
                <a:solidFill>
                  <a:schemeClr val="tx2"/>
                </a:solidFill>
              </a:rPr>
              <a:t> </a:t>
            </a:r>
          </a:p>
          <a:p>
            <a:pPr marL="171450" indent="-171450">
              <a:buFont typeface="Arial" panose="020B0604020202020204" pitchFamily="34" charset="0"/>
              <a:buChar char="•"/>
            </a:pPr>
            <a:r>
              <a:rPr lang="en-US" sz="1200" dirty="0">
                <a:solidFill>
                  <a:schemeClr val="tx2"/>
                </a:solidFill>
              </a:rPr>
              <a:t>Staff is trustworthy (82% very important)</a:t>
            </a:r>
          </a:p>
          <a:p>
            <a:pPr marL="171450" indent="-171450">
              <a:buFont typeface="Arial" panose="020B0604020202020204" pitchFamily="34" charset="0"/>
              <a:buChar char="•"/>
            </a:pPr>
            <a:r>
              <a:rPr lang="en-US" sz="1200" dirty="0">
                <a:solidFill>
                  <a:schemeClr val="tx2"/>
                </a:solidFill>
              </a:rPr>
              <a:t>Staff respects you and your child (81%)</a:t>
            </a:r>
          </a:p>
          <a:p>
            <a:pPr marL="171450" indent="-171450">
              <a:buFont typeface="Arial" panose="020B0604020202020204" pitchFamily="34" charset="0"/>
              <a:buChar char="•"/>
            </a:pPr>
            <a:r>
              <a:rPr lang="en-US" sz="1200" dirty="0">
                <a:solidFill>
                  <a:schemeClr val="tx2"/>
                </a:solidFill>
              </a:rPr>
              <a:t>Staff is caring (78%) </a:t>
            </a:r>
          </a:p>
        </p:txBody>
      </p:sp>
    </p:spTree>
    <p:extLst>
      <p:ext uri="{BB962C8B-B14F-4D97-AF65-F5344CB8AC3E}">
        <p14:creationId xmlns:p14="http://schemas.microsoft.com/office/powerpoint/2010/main" val="226103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7CC9-2981-7944-8350-40A80ED3E056}"/>
              </a:ext>
            </a:extLst>
          </p:cNvPr>
          <p:cNvSpPr>
            <a:spLocks noGrp="1"/>
          </p:cNvSpPr>
          <p:nvPr>
            <p:ph type="ctrTitle"/>
          </p:nvPr>
        </p:nvSpPr>
        <p:spPr>
          <a:xfrm>
            <a:off x="218168" y="1835369"/>
            <a:ext cx="12013415" cy="2391375"/>
          </a:xfrm>
        </p:spPr>
        <p:txBody>
          <a:bodyPr anchor="ctr" anchorCtr="0"/>
          <a:lstStyle/>
          <a:p>
            <a:r>
              <a:rPr lang="en-US" dirty="0"/>
              <a:t>An Equity Lens | Access to Child-Centered Experiences </a:t>
            </a:r>
          </a:p>
        </p:txBody>
      </p:sp>
      <p:pic>
        <p:nvPicPr>
          <p:cNvPr id="3074" name="Picture 2">
            <a:extLst>
              <a:ext uri="{FF2B5EF4-FFF2-40B4-BE49-F238E27FC236}">
                <a16:creationId xmlns:a16="http://schemas.microsoft.com/office/drawing/2014/main" id="{BA527A9D-7E1B-4D08-A3F7-FC8B87114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579" y="3709454"/>
            <a:ext cx="218912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B6DA813-501D-4DA7-A687-80442F0CC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165" y="2675467"/>
            <a:ext cx="4184469" cy="418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971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sz="3200" dirty="0"/>
              <a:t>Regardless of Race or Ethnicity, OST Parents </a:t>
            </a:r>
            <a:br>
              <a:rPr lang="en-US" sz="3200" dirty="0"/>
            </a:br>
            <a:r>
              <a:rPr lang="en-US" sz="3200" dirty="0"/>
              <a:t>Report a Higher Socioeconomic Status </a:t>
            </a:r>
            <a:endParaRPr lang="en-US" sz="3200" spc="-30" dirty="0"/>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19</a:t>
            </a:fld>
            <a:endParaRPr lang="en-US" dirty="0"/>
          </a:p>
        </p:txBody>
      </p:sp>
      <p:sp>
        <p:nvSpPr>
          <p:cNvPr id="20" name="TextBox 19">
            <a:extLst>
              <a:ext uri="{FF2B5EF4-FFF2-40B4-BE49-F238E27FC236}">
                <a16:creationId xmlns:a16="http://schemas.microsoft.com/office/drawing/2014/main" id="{DAF75F13-C615-7149-9583-5804C57E9E49}"/>
              </a:ext>
            </a:extLst>
          </p:cNvPr>
          <p:cNvSpPr txBox="1"/>
          <p:nvPr/>
        </p:nvSpPr>
        <p:spPr>
          <a:xfrm>
            <a:off x="1031074" y="1440379"/>
            <a:ext cx="4635951" cy="369332"/>
          </a:xfrm>
          <a:prstGeom prst="rect">
            <a:avLst/>
          </a:prstGeom>
          <a:noFill/>
        </p:spPr>
        <p:txBody>
          <a:bodyPr wrap="square">
            <a:spAutoFit/>
          </a:bodyPr>
          <a:lstStyle/>
          <a:p>
            <a:pPr algn="ctr"/>
            <a:r>
              <a:rPr lang="en-US" b="1" dirty="0">
                <a:solidFill>
                  <a:schemeClr val="tx2"/>
                </a:solidFill>
              </a:rPr>
              <a:t>OST Families Report Higher Incomes</a:t>
            </a:r>
          </a:p>
        </p:txBody>
      </p:sp>
      <p:sp>
        <p:nvSpPr>
          <p:cNvPr id="6" name="Rectangle 5">
            <a:extLst>
              <a:ext uri="{FF2B5EF4-FFF2-40B4-BE49-F238E27FC236}">
                <a16:creationId xmlns:a16="http://schemas.microsoft.com/office/drawing/2014/main" id="{0B279E6E-4ADA-C347-8CB8-6E30F79FE81B}"/>
              </a:ext>
            </a:extLst>
          </p:cNvPr>
          <p:cNvSpPr/>
          <p:nvPr/>
        </p:nvSpPr>
        <p:spPr>
          <a:xfrm>
            <a:off x="7898446" y="3231901"/>
            <a:ext cx="3246120" cy="83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79D4836-E480-854E-B7F9-689D5716ECCC}"/>
              </a:ext>
            </a:extLst>
          </p:cNvPr>
          <p:cNvSpPr txBox="1"/>
          <p:nvPr/>
        </p:nvSpPr>
        <p:spPr>
          <a:xfrm>
            <a:off x="6294928" y="1440379"/>
            <a:ext cx="5426023" cy="369332"/>
          </a:xfrm>
          <a:prstGeom prst="rect">
            <a:avLst/>
          </a:prstGeom>
          <a:noFill/>
        </p:spPr>
        <p:txBody>
          <a:bodyPr wrap="square">
            <a:spAutoFit/>
          </a:bodyPr>
          <a:lstStyle/>
          <a:p>
            <a:pPr algn="ctr"/>
            <a:r>
              <a:rPr lang="en-US" b="1" dirty="0">
                <a:solidFill>
                  <a:schemeClr val="tx2"/>
                </a:solidFill>
              </a:rPr>
              <a:t>OST Parents Report More Education</a:t>
            </a:r>
          </a:p>
        </p:txBody>
      </p:sp>
      <p:graphicFrame>
        <p:nvGraphicFramePr>
          <p:cNvPr id="11" name="Chart 10">
            <a:extLst>
              <a:ext uri="{FF2B5EF4-FFF2-40B4-BE49-F238E27FC236}">
                <a16:creationId xmlns:a16="http://schemas.microsoft.com/office/drawing/2014/main" id="{84444D4E-CB6B-DB4D-838B-1A5BB4005123}"/>
              </a:ext>
            </a:extLst>
          </p:cNvPr>
          <p:cNvGraphicFramePr/>
          <p:nvPr>
            <p:extLst>
              <p:ext uri="{D42A27DB-BD31-4B8C-83A1-F6EECF244321}">
                <p14:modId xmlns:p14="http://schemas.microsoft.com/office/powerpoint/2010/main" val="673876285"/>
              </p:ext>
            </p:extLst>
          </p:nvPr>
        </p:nvGraphicFramePr>
        <p:xfrm>
          <a:off x="2367053" y="1366122"/>
          <a:ext cx="1963994" cy="394592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F8A24D8-E1F0-8C4E-93ED-88817774025A}"/>
              </a:ext>
            </a:extLst>
          </p:cNvPr>
          <p:cNvSpPr txBox="1"/>
          <p:nvPr/>
        </p:nvSpPr>
        <p:spPr>
          <a:xfrm>
            <a:off x="1120327" y="2308127"/>
            <a:ext cx="1690256" cy="32162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$100K+</a:t>
            </a:r>
          </a:p>
          <a:p>
            <a:pPr algn="r">
              <a:defRPr/>
            </a:pPr>
            <a:r>
              <a:rPr lang="en-US" sz="1200" i="1" dirty="0">
                <a:solidFill>
                  <a:schemeClr val="tx2"/>
                </a:solidFill>
                <a:latin typeface="Arial" panose="020B0604020202020204" pitchFamily="34" charset="0"/>
                <a:cs typeface="Arial" panose="020B0604020202020204" pitchFamily="34" charset="0"/>
              </a:rPr>
              <a:t>(non-OST </a:t>
            </a:r>
            <a:r>
              <a:rPr lang="en-US" sz="1200" b="1" i="1" dirty="0">
                <a:solidFill>
                  <a:srgbClr val="C00000"/>
                </a:solidFill>
                <a:latin typeface="Arial" panose="020B0604020202020204" pitchFamily="34" charset="0"/>
                <a:cs typeface="Arial" panose="020B0604020202020204" pitchFamily="34" charset="0"/>
              </a:rPr>
              <a:t>14%</a:t>
            </a:r>
            <a:r>
              <a:rPr lang="en-US" sz="1200" i="1" dirty="0">
                <a:solidFill>
                  <a:schemeClr val="tx2"/>
                </a:solidFill>
                <a:latin typeface="Arial" panose="020B0604020202020204" pitchFamily="34" charset="0"/>
                <a:cs typeface="Arial" panose="020B0604020202020204" pitchFamily="34" charset="0"/>
              </a:rPr>
              <a:t>)</a:t>
            </a:r>
            <a:endParaRPr kumimoji="0" lang="en-US" sz="12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$37-99K</a:t>
            </a:r>
          </a:p>
          <a:p>
            <a:pPr algn="r">
              <a:defRPr/>
            </a:pPr>
            <a:r>
              <a:rPr lang="en-US" sz="1200" i="1" dirty="0">
                <a:solidFill>
                  <a:schemeClr val="tx2"/>
                </a:solidFill>
                <a:latin typeface="Arial" panose="020B0604020202020204" pitchFamily="34" charset="0"/>
                <a:cs typeface="Arial" panose="020B0604020202020204" pitchFamily="34" charset="0"/>
              </a:rPr>
              <a:t>(non-OST 47%)</a:t>
            </a:r>
            <a:br>
              <a:rPr kumimoji="0" lang="en-US" sz="1200" b="1" i="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br>
            <a:endParaRPr kumimoji="0" lang="en-US" sz="1050" b="1" i="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Under $37K</a:t>
            </a:r>
          </a:p>
          <a:p>
            <a:pPr algn="r">
              <a:defRPr/>
            </a:pPr>
            <a:r>
              <a:rPr lang="en-US" sz="1200" i="1" dirty="0">
                <a:solidFill>
                  <a:schemeClr val="tx2"/>
                </a:solidFill>
                <a:latin typeface="Arial" panose="020B0604020202020204" pitchFamily="34" charset="0"/>
                <a:cs typeface="Arial" panose="020B0604020202020204" pitchFamily="34" charset="0"/>
              </a:rPr>
              <a:t>(non-OST </a:t>
            </a:r>
            <a:r>
              <a:rPr lang="en-US" sz="1200" b="1" i="1" dirty="0">
                <a:solidFill>
                  <a:schemeClr val="accent1"/>
                </a:solidFill>
                <a:latin typeface="Arial" panose="020B0604020202020204" pitchFamily="34" charset="0"/>
                <a:cs typeface="Arial" panose="020B0604020202020204" pitchFamily="34" charset="0"/>
              </a:rPr>
              <a:t>37%</a:t>
            </a:r>
            <a:r>
              <a:rPr lang="en-US" sz="1200" i="1" dirty="0">
                <a:solidFill>
                  <a:schemeClr val="tx2"/>
                </a:solidFill>
                <a:latin typeface="Arial" panose="020B0604020202020204" pitchFamily="34" charset="0"/>
                <a:cs typeface="Arial" panose="020B0604020202020204" pitchFamily="34" charset="0"/>
              </a:rPr>
              <a:t>)</a:t>
            </a:r>
            <a:endParaRPr lang="en-US" sz="1200" b="1" i="1" dirty="0">
              <a:solidFill>
                <a:schemeClr val="tx2"/>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3AB2A2D0-63E9-E243-AD34-A4B4BF6A4FBA}"/>
              </a:ext>
            </a:extLst>
          </p:cNvPr>
          <p:cNvSpPr>
            <a:spLocks noChangeAspect="1"/>
          </p:cNvSpPr>
          <p:nvPr/>
        </p:nvSpPr>
        <p:spPr>
          <a:xfrm>
            <a:off x="389711" y="5520361"/>
            <a:ext cx="5553560" cy="733722"/>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14470"/>
                </a:solidFill>
              </a:rPr>
              <a:t>$100K +</a:t>
            </a:r>
          </a:p>
          <a:p>
            <a:pPr algn="ctr"/>
            <a:r>
              <a:rPr lang="en-US" sz="1400" dirty="0">
                <a:solidFill>
                  <a:srgbClr val="114470"/>
                </a:solidFill>
              </a:rPr>
              <a:t>Black 17% (vs. </a:t>
            </a:r>
            <a:r>
              <a:rPr lang="en-US" sz="1400" b="1" dirty="0">
                <a:solidFill>
                  <a:schemeClr val="accent2"/>
                </a:solidFill>
              </a:rPr>
              <a:t>7%</a:t>
            </a:r>
            <a:r>
              <a:rPr lang="en-US" sz="1400" dirty="0">
                <a:solidFill>
                  <a:srgbClr val="114470"/>
                </a:solidFill>
              </a:rPr>
              <a:t>) | Hispanic 22% (vs. </a:t>
            </a:r>
            <a:r>
              <a:rPr lang="en-US" sz="1400" b="1" dirty="0">
                <a:solidFill>
                  <a:schemeClr val="accent2"/>
                </a:solidFill>
              </a:rPr>
              <a:t>9%</a:t>
            </a:r>
            <a:r>
              <a:rPr lang="en-US" sz="1400" dirty="0">
                <a:solidFill>
                  <a:srgbClr val="114470"/>
                </a:solidFill>
              </a:rPr>
              <a:t>) | </a:t>
            </a:r>
          </a:p>
          <a:p>
            <a:pPr algn="ctr"/>
            <a:r>
              <a:rPr lang="en-US" sz="1400" dirty="0">
                <a:solidFill>
                  <a:srgbClr val="114470"/>
                </a:solidFill>
              </a:rPr>
              <a:t>White 46% (vs. </a:t>
            </a:r>
            <a:r>
              <a:rPr lang="en-US" sz="1400" b="1" dirty="0">
                <a:solidFill>
                  <a:schemeClr val="accent2"/>
                </a:solidFill>
              </a:rPr>
              <a:t>18%</a:t>
            </a:r>
            <a:r>
              <a:rPr lang="en-US" sz="1400" dirty="0">
                <a:solidFill>
                  <a:srgbClr val="114470"/>
                </a:solidFill>
              </a:rPr>
              <a:t>)</a:t>
            </a:r>
          </a:p>
        </p:txBody>
      </p:sp>
      <p:graphicFrame>
        <p:nvGraphicFramePr>
          <p:cNvPr id="17" name="Chart 16">
            <a:extLst>
              <a:ext uri="{FF2B5EF4-FFF2-40B4-BE49-F238E27FC236}">
                <a16:creationId xmlns:a16="http://schemas.microsoft.com/office/drawing/2014/main" id="{5D349D64-140D-4840-9082-99481E83BFEA}"/>
              </a:ext>
            </a:extLst>
          </p:cNvPr>
          <p:cNvGraphicFramePr/>
          <p:nvPr>
            <p:extLst>
              <p:ext uri="{D42A27DB-BD31-4B8C-83A1-F6EECF244321}">
                <p14:modId xmlns:p14="http://schemas.microsoft.com/office/powerpoint/2010/main" val="2642449772"/>
              </p:ext>
            </p:extLst>
          </p:nvPr>
        </p:nvGraphicFramePr>
        <p:xfrm>
          <a:off x="6693143" y="2046974"/>
          <a:ext cx="4629592" cy="328305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1E37DE22-C296-8041-9C78-D62FBC79AA67}"/>
              </a:ext>
            </a:extLst>
          </p:cNvPr>
          <p:cNvSpPr txBox="1"/>
          <p:nvPr/>
        </p:nvSpPr>
        <p:spPr>
          <a:xfrm>
            <a:off x="10212868" y="4293966"/>
            <a:ext cx="18685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Some college</a:t>
            </a:r>
          </a:p>
          <a:p>
            <a:pPr lvl="0" algn="ctr">
              <a:defRPr/>
            </a:pPr>
            <a:r>
              <a:rPr lang="en-US" sz="1200" i="1" dirty="0">
                <a:solidFill>
                  <a:srgbClr val="114470"/>
                </a:solidFill>
                <a:latin typeface="Arial" panose="020B0604020202020204" pitchFamily="34" charset="0"/>
                <a:cs typeface="Arial" panose="020B0604020202020204" pitchFamily="34" charset="0"/>
              </a:rPr>
              <a:t>(non-OST </a:t>
            </a:r>
            <a:r>
              <a:rPr lang="en-US" sz="1200" b="1" i="1" dirty="0">
                <a:solidFill>
                  <a:srgbClr val="167BBF"/>
                </a:solidFill>
                <a:latin typeface="Arial" panose="020B0604020202020204" pitchFamily="34" charset="0"/>
                <a:cs typeface="Arial" panose="020B0604020202020204" pitchFamily="34" charset="0"/>
              </a:rPr>
              <a:t>41%</a:t>
            </a:r>
            <a:r>
              <a:rPr lang="en-US" sz="1200" i="1" dirty="0">
                <a:solidFill>
                  <a:srgbClr val="114470"/>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B1CA470E-B128-C945-9267-234EF35180C3}"/>
              </a:ext>
            </a:extLst>
          </p:cNvPr>
          <p:cNvSpPr txBox="1"/>
          <p:nvPr/>
        </p:nvSpPr>
        <p:spPr>
          <a:xfrm>
            <a:off x="9665900" y="2068272"/>
            <a:ext cx="2401002" cy="523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High school or less</a:t>
            </a:r>
          </a:p>
          <a:p>
            <a:pPr lvl="0" algn="ctr">
              <a:defRPr/>
            </a:pPr>
            <a:r>
              <a:rPr lang="en-US" sz="1200" i="1" dirty="0">
                <a:solidFill>
                  <a:srgbClr val="114470"/>
                </a:solidFill>
                <a:latin typeface="Arial" panose="020B0604020202020204" pitchFamily="34" charset="0"/>
                <a:cs typeface="Arial" panose="020B0604020202020204" pitchFamily="34" charset="0"/>
              </a:rPr>
              <a:t>(non-OST </a:t>
            </a:r>
            <a:r>
              <a:rPr lang="en-US" sz="1200" b="1" i="1" dirty="0">
                <a:solidFill>
                  <a:srgbClr val="167BBF"/>
                </a:solidFill>
                <a:latin typeface="Arial" panose="020B0604020202020204" pitchFamily="34" charset="0"/>
                <a:cs typeface="Arial" panose="020B0604020202020204" pitchFamily="34" charset="0"/>
              </a:rPr>
              <a:t>30%</a:t>
            </a:r>
            <a:r>
              <a:rPr lang="en-US" sz="1200" i="1" dirty="0">
                <a:solidFill>
                  <a:srgbClr val="114470"/>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54168730-3F30-1F4F-A5E0-DFCC4FA54963}"/>
              </a:ext>
            </a:extLst>
          </p:cNvPr>
          <p:cNvSpPr txBox="1"/>
          <p:nvPr/>
        </p:nvSpPr>
        <p:spPr>
          <a:xfrm>
            <a:off x="6291767" y="2068272"/>
            <a:ext cx="18685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College +</a:t>
            </a:r>
          </a:p>
          <a:p>
            <a:pPr algn="ctr">
              <a:defRPr/>
            </a:pPr>
            <a:r>
              <a:rPr lang="en-US" sz="1200" i="1" dirty="0">
                <a:solidFill>
                  <a:schemeClr val="tx2"/>
                </a:solidFill>
                <a:latin typeface="Arial" panose="020B0604020202020204" pitchFamily="34" charset="0"/>
                <a:cs typeface="Arial" panose="020B0604020202020204" pitchFamily="34" charset="0"/>
              </a:rPr>
              <a:t>(non-OST </a:t>
            </a:r>
            <a:r>
              <a:rPr lang="en-US" sz="1200" b="1" i="1" dirty="0">
                <a:solidFill>
                  <a:schemeClr val="accent2"/>
                </a:solidFill>
                <a:latin typeface="Arial" panose="020B0604020202020204" pitchFamily="34" charset="0"/>
                <a:cs typeface="Arial" panose="020B0604020202020204" pitchFamily="34" charset="0"/>
              </a:rPr>
              <a:t>29%</a:t>
            </a:r>
            <a:r>
              <a:rPr lang="en-US" sz="1200" i="1" dirty="0">
                <a:solidFill>
                  <a:schemeClr val="tx2"/>
                </a:solidFill>
                <a:latin typeface="Arial" panose="020B0604020202020204" pitchFamily="34" charset="0"/>
                <a:cs typeface="Arial" panose="020B0604020202020204" pitchFamily="34" charset="0"/>
              </a:rPr>
              <a:t>)</a:t>
            </a:r>
          </a:p>
        </p:txBody>
      </p:sp>
      <p:sp>
        <p:nvSpPr>
          <p:cNvPr id="27" name="Rounded Rectangle 26">
            <a:extLst>
              <a:ext uri="{FF2B5EF4-FFF2-40B4-BE49-F238E27FC236}">
                <a16:creationId xmlns:a16="http://schemas.microsoft.com/office/drawing/2014/main" id="{58B1FA70-EBE3-034E-B9C2-B2291A70DEA3}"/>
              </a:ext>
            </a:extLst>
          </p:cNvPr>
          <p:cNvSpPr>
            <a:spLocks noChangeAspect="1"/>
          </p:cNvSpPr>
          <p:nvPr/>
        </p:nvSpPr>
        <p:spPr>
          <a:xfrm>
            <a:off x="6278589" y="5514152"/>
            <a:ext cx="5553560" cy="733722"/>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14470"/>
                </a:solidFill>
              </a:rPr>
              <a:t>College +</a:t>
            </a:r>
          </a:p>
          <a:p>
            <a:pPr algn="ctr"/>
            <a:r>
              <a:rPr lang="en-US" sz="1400" dirty="0">
                <a:solidFill>
                  <a:srgbClr val="114470"/>
                </a:solidFill>
              </a:rPr>
              <a:t>Black 34% (vs. </a:t>
            </a:r>
            <a:r>
              <a:rPr lang="en-US" sz="1400" b="1" dirty="0">
                <a:solidFill>
                  <a:schemeClr val="accent2"/>
                </a:solidFill>
              </a:rPr>
              <a:t>20%</a:t>
            </a:r>
            <a:r>
              <a:rPr lang="en-US" sz="1400" dirty="0">
                <a:solidFill>
                  <a:srgbClr val="114470"/>
                </a:solidFill>
              </a:rPr>
              <a:t>) | Hispanic 48% (vs. </a:t>
            </a:r>
            <a:r>
              <a:rPr lang="en-US" sz="1400" b="1" dirty="0">
                <a:solidFill>
                  <a:schemeClr val="accent2"/>
                </a:solidFill>
              </a:rPr>
              <a:t>27%</a:t>
            </a:r>
            <a:r>
              <a:rPr lang="en-US" sz="1400" dirty="0">
                <a:solidFill>
                  <a:srgbClr val="114470"/>
                </a:solidFill>
              </a:rPr>
              <a:t>) | </a:t>
            </a:r>
          </a:p>
          <a:p>
            <a:pPr algn="ctr"/>
            <a:r>
              <a:rPr lang="en-US" sz="1400" dirty="0">
                <a:solidFill>
                  <a:srgbClr val="114470"/>
                </a:solidFill>
              </a:rPr>
              <a:t>White 62% (vs. </a:t>
            </a:r>
            <a:r>
              <a:rPr lang="en-US" sz="1400" b="1" dirty="0">
                <a:solidFill>
                  <a:schemeClr val="accent2"/>
                </a:solidFill>
              </a:rPr>
              <a:t>30%</a:t>
            </a:r>
            <a:r>
              <a:rPr lang="en-US" sz="1400" dirty="0">
                <a:solidFill>
                  <a:srgbClr val="114470"/>
                </a:solidFill>
              </a:rPr>
              <a:t>)</a:t>
            </a:r>
          </a:p>
        </p:txBody>
      </p:sp>
    </p:spTree>
    <p:extLst>
      <p:ext uri="{BB962C8B-B14F-4D97-AF65-F5344CB8AC3E}">
        <p14:creationId xmlns:p14="http://schemas.microsoft.com/office/powerpoint/2010/main" val="86730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
            <a:extLst>
              <a:ext uri="{FF2B5EF4-FFF2-40B4-BE49-F238E27FC236}">
                <a16:creationId xmlns:a16="http://schemas.microsoft.com/office/drawing/2014/main" id="{C07E8382-B81A-9B49-AF23-A40F76DC429C}"/>
              </a:ext>
            </a:extLst>
          </p:cNvPr>
          <p:cNvSpPr/>
          <p:nvPr/>
        </p:nvSpPr>
        <p:spPr>
          <a:xfrm>
            <a:off x="8292015" y="3035106"/>
            <a:ext cx="3282468" cy="2190461"/>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lvl="0">
              <a:lnSpc>
                <a:spcPct val="90000"/>
              </a:lnSpc>
              <a:spcBef>
                <a:spcPts val="1000"/>
              </a:spcBef>
              <a:buClr>
                <a:srgbClr val="6CABE4"/>
              </a:buClr>
              <a:buSzPct val="100000"/>
            </a:pPr>
            <a:r>
              <a:rPr lang="en-US" sz="1700" dirty="0">
                <a:solidFill>
                  <a:srgbClr val="114470"/>
                </a:solidFill>
                <a:latin typeface="Arial" panose="020B0604020202020204" pitchFamily="34" charset="0"/>
                <a:ea typeface="Calibri" panose="020F0502020204030204" pitchFamily="34" charset="0"/>
                <a:cs typeface="Arial" panose="020B0604020202020204" pitchFamily="34" charset="0"/>
              </a:rPr>
              <a:t>How do Parents, Teachers, and Providers report  COVID-19 has impacted the role of these programs now and going forward?</a:t>
            </a:r>
          </a:p>
        </p:txBody>
      </p:sp>
      <p:sp>
        <p:nvSpPr>
          <p:cNvPr id="31" name="Rounded Rectangle 30">
            <a:extLst>
              <a:ext uri="{FF2B5EF4-FFF2-40B4-BE49-F238E27FC236}">
                <a16:creationId xmlns:a16="http://schemas.microsoft.com/office/drawing/2014/main" id="{2B97889E-EFA4-454F-BAB7-E2FE10A49BF9}"/>
              </a:ext>
            </a:extLst>
          </p:cNvPr>
          <p:cNvSpPr>
            <a:spLocks noChangeAspect="1"/>
          </p:cNvSpPr>
          <p:nvPr/>
        </p:nvSpPr>
        <p:spPr>
          <a:xfrm>
            <a:off x="8124604" y="2666426"/>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Unpacking COVID-19 Impact</a:t>
            </a:r>
          </a:p>
        </p:txBody>
      </p:sp>
      <p:sp>
        <p:nvSpPr>
          <p:cNvPr id="28" name="Rounded Rectangle 2">
            <a:extLst>
              <a:ext uri="{FF2B5EF4-FFF2-40B4-BE49-F238E27FC236}">
                <a16:creationId xmlns:a16="http://schemas.microsoft.com/office/drawing/2014/main" id="{E8DE11B8-5FE9-B243-83AC-05B19EE30C1E}"/>
              </a:ext>
            </a:extLst>
          </p:cNvPr>
          <p:cNvSpPr/>
          <p:nvPr/>
        </p:nvSpPr>
        <p:spPr>
          <a:xfrm>
            <a:off x="4427025" y="2391678"/>
            <a:ext cx="3282468" cy="2190461"/>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algn="ctr"/>
            <a:r>
              <a:rPr lang="en-US" b="1" dirty="0">
                <a:latin typeface="Calibri" panose="020F0502020204030204" pitchFamily="34" charset="0"/>
                <a:ea typeface="Times New Roman" panose="02020603050405020304" pitchFamily="18" charset="0"/>
              </a:rPr>
              <a:t> </a:t>
            </a:r>
          </a:p>
          <a:p>
            <a:pPr lvl="0">
              <a:lnSpc>
                <a:spcPct val="90000"/>
              </a:lnSpc>
              <a:spcBef>
                <a:spcPts val="1000"/>
              </a:spcBef>
              <a:spcAft>
                <a:spcPts val="1200"/>
              </a:spcAft>
              <a:buClr>
                <a:srgbClr val="6CABE4"/>
              </a:buClr>
              <a:buSzPct val="100000"/>
            </a:pPr>
            <a:r>
              <a:rPr lang="en-US" sz="1700" dirty="0">
                <a:solidFill>
                  <a:srgbClr val="114470"/>
                </a:solidFill>
                <a:latin typeface="Arial" panose="020B0604020202020204" pitchFamily="34" charset="0"/>
                <a:ea typeface="Calibri" panose="020F0502020204030204" pitchFamily="34" charset="0"/>
                <a:cs typeface="Arial" panose="020B0604020202020204" pitchFamily="34" charset="0"/>
              </a:rPr>
              <a:t>How do Parents say they choose a program? How do they define or assess quality? What does a successful program look like?</a:t>
            </a:r>
          </a:p>
        </p:txBody>
      </p:sp>
      <p:sp>
        <p:nvSpPr>
          <p:cNvPr id="2" name="Title 1">
            <a:extLst>
              <a:ext uri="{FF2B5EF4-FFF2-40B4-BE49-F238E27FC236}">
                <a16:creationId xmlns:a16="http://schemas.microsoft.com/office/drawing/2014/main" id="{60F82487-4CF7-EE47-A8F5-B0C3BC2C54B9}"/>
              </a:ext>
            </a:extLst>
          </p:cNvPr>
          <p:cNvSpPr>
            <a:spLocks noGrp="1"/>
          </p:cNvSpPr>
          <p:nvPr>
            <p:ph type="title"/>
          </p:nvPr>
        </p:nvSpPr>
        <p:spPr/>
        <p:txBody>
          <a:bodyPr/>
          <a:lstStyle/>
          <a:p>
            <a:r>
              <a:rPr lang="en-US" dirty="0"/>
              <a:t>Research Purpose</a:t>
            </a:r>
          </a:p>
        </p:txBody>
      </p:sp>
      <p:sp>
        <p:nvSpPr>
          <p:cNvPr id="3" name="Rounded Rectangle 2">
            <a:extLst>
              <a:ext uri="{FF2B5EF4-FFF2-40B4-BE49-F238E27FC236}">
                <a16:creationId xmlns:a16="http://schemas.microsoft.com/office/drawing/2014/main" id="{CBF5DDC4-295C-914C-9F20-B2E0F2920960}"/>
              </a:ext>
            </a:extLst>
          </p:cNvPr>
          <p:cNvSpPr/>
          <p:nvPr/>
        </p:nvSpPr>
        <p:spPr>
          <a:xfrm>
            <a:off x="623240" y="2712377"/>
            <a:ext cx="3386593" cy="3262594"/>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lvl="0">
              <a:lnSpc>
                <a:spcPct val="90000"/>
              </a:lnSpc>
              <a:spcBef>
                <a:spcPts val="1000"/>
              </a:spcBef>
              <a:spcAft>
                <a:spcPts val="1200"/>
              </a:spcAft>
              <a:buClr>
                <a:srgbClr val="6CABE4"/>
              </a:buClr>
              <a:buSzPct val="100000"/>
            </a:pPr>
            <a:endParaRPr lang="en-US" sz="1700" dirty="0">
              <a:solidFill>
                <a:srgbClr val="114470"/>
              </a:solidFill>
              <a:latin typeface="Arial" panose="020B0604020202020204" pitchFamily="34" charset="0"/>
              <a:ea typeface="Calibri" panose="020F0502020204030204" pitchFamily="34" charset="0"/>
              <a:cs typeface="Arial" panose="020B0604020202020204" pitchFamily="34" charset="0"/>
            </a:endParaRPr>
          </a:p>
          <a:p>
            <a:pPr lvl="0">
              <a:lnSpc>
                <a:spcPct val="90000"/>
              </a:lnSpc>
              <a:spcBef>
                <a:spcPts val="1000"/>
              </a:spcBef>
              <a:spcAft>
                <a:spcPts val="1200"/>
              </a:spcAft>
              <a:buClr>
                <a:srgbClr val="6CABE4"/>
              </a:buClr>
              <a:buSzPct val="100000"/>
            </a:pPr>
            <a:r>
              <a:rPr lang="en-US" sz="1700" dirty="0">
                <a:solidFill>
                  <a:srgbClr val="114470"/>
                </a:solidFill>
                <a:latin typeface="Arial" panose="020B0604020202020204" pitchFamily="34" charset="0"/>
                <a:ea typeface="Calibri" panose="020F0502020204030204" pitchFamily="34" charset="0"/>
                <a:cs typeface="Arial" panose="020B0604020202020204" pitchFamily="34" charset="0"/>
              </a:rPr>
              <a:t>What role do Parents, Teachers, and Providers see out-of-school-time (OST) programs playing in social, emotional, and academic development compared with school and home? What are the connections across settings? What should they be?</a:t>
            </a:r>
          </a:p>
        </p:txBody>
      </p:sp>
      <p:cxnSp>
        <p:nvCxnSpPr>
          <p:cNvPr id="21" name="Straight Connector 20">
            <a:extLst>
              <a:ext uri="{FF2B5EF4-FFF2-40B4-BE49-F238E27FC236}">
                <a16:creationId xmlns:a16="http://schemas.microsoft.com/office/drawing/2014/main" id="{C0CCF96F-5718-4B45-A9E9-F944C0555106}"/>
              </a:ext>
            </a:extLst>
          </p:cNvPr>
          <p:cNvCxnSpPr>
            <a:cxnSpLocks/>
          </p:cNvCxnSpPr>
          <p:nvPr/>
        </p:nvCxnSpPr>
        <p:spPr>
          <a:xfrm>
            <a:off x="5667269" y="1203116"/>
            <a:ext cx="857462" cy="0"/>
          </a:xfrm>
          <a:prstGeom prst="line">
            <a:avLst/>
          </a:prstGeom>
          <a:ln w="127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1C5862C1-73F6-D84D-950B-D4160C7A5B68}"/>
              </a:ext>
            </a:extLst>
          </p:cNvPr>
          <p:cNvSpPr>
            <a:spLocks noChangeAspect="1"/>
          </p:cNvSpPr>
          <p:nvPr/>
        </p:nvSpPr>
        <p:spPr>
          <a:xfrm>
            <a:off x="479466" y="2666426"/>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Understanding Expectations</a:t>
            </a:r>
          </a:p>
        </p:txBody>
      </p:sp>
      <p:sp>
        <p:nvSpPr>
          <p:cNvPr id="34" name="Rounded Rectangle 33">
            <a:extLst>
              <a:ext uri="{FF2B5EF4-FFF2-40B4-BE49-F238E27FC236}">
                <a16:creationId xmlns:a16="http://schemas.microsoft.com/office/drawing/2014/main" id="{8A532706-1225-C24B-AF56-C9CE338542EE}"/>
              </a:ext>
            </a:extLst>
          </p:cNvPr>
          <p:cNvSpPr>
            <a:spLocks noChangeAspect="1"/>
          </p:cNvSpPr>
          <p:nvPr/>
        </p:nvSpPr>
        <p:spPr>
          <a:xfrm>
            <a:off x="4240761" y="2232793"/>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Defining Success</a:t>
            </a:r>
          </a:p>
        </p:txBody>
      </p:sp>
      <p:sp>
        <p:nvSpPr>
          <p:cNvPr id="40" name="Rectangle 39">
            <a:extLst>
              <a:ext uri="{FF2B5EF4-FFF2-40B4-BE49-F238E27FC236}">
                <a16:creationId xmlns:a16="http://schemas.microsoft.com/office/drawing/2014/main" id="{14C575DB-C9FA-AF4F-8238-8AD6304EC5C9}"/>
              </a:ext>
            </a:extLst>
          </p:cNvPr>
          <p:cNvSpPr/>
          <p:nvPr/>
        </p:nvSpPr>
        <p:spPr>
          <a:xfrm>
            <a:off x="2158942" y="1277003"/>
            <a:ext cx="8101340" cy="830997"/>
          </a:xfrm>
          <a:prstGeom prst="rect">
            <a:avLst/>
          </a:prstGeom>
        </p:spPr>
        <p:txBody>
          <a:bodyPr wrap="square">
            <a:spAutoFit/>
          </a:bodyPr>
          <a:lstStyle/>
          <a:p>
            <a:pPr algn="ctr"/>
            <a:r>
              <a:rPr lang="en-US" sz="1600" b="1" spc="-20" dirty="0">
                <a:solidFill>
                  <a:schemeClr val="bg1"/>
                </a:solidFill>
              </a:rPr>
              <a:t>Understand how Parents, Teachers, and Program Providers perceive the role of out-of-school-time* programs in children’s social, emotional, and academic development, to help inform communications, programs, and policy</a:t>
            </a:r>
            <a:endParaRPr lang="en-US" sz="1600" spc="-20" dirty="0"/>
          </a:p>
        </p:txBody>
      </p:sp>
      <p:sp>
        <p:nvSpPr>
          <p:cNvPr id="6" name="Rectangle 5">
            <a:extLst>
              <a:ext uri="{FF2B5EF4-FFF2-40B4-BE49-F238E27FC236}">
                <a16:creationId xmlns:a16="http://schemas.microsoft.com/office/drawing/2014/main" id="{3D0BE690-C0A9-8347-9EB0-16E6B3579842}"/>
              </a:ext>
            </a:extLst>
          </p:cNvPr>
          <p:cNvSpPr/>
          <p:nvPr/>
        </p:nvSpPr>
        <p:spPr>
          <a:xfrm>
            <a:off x="2553" y="6377656"/>
            <a:ext cx="12192000" cy="276999"/>
          </a:xfrm>
          <a:prstGeom prst="rect">
            <a:avLst/>
          </a:prstGeom>
        </p:spPr>
        <p:txBody>
          <a:bodyPr wrap="square">
            <a:spAutoFit/>
          </a:bodyPr>
          <a:lstStyle/>
          <a:p>
            <a:pPr algn="ctr"/>
            <a:r>
              <a:rPr lang="en-US" sz="1200" spc="-20" dirty="0">
                <a:solidFill>
                  <a:schemeClr val="bg1"/>
                </a:solidFill>
              </a:rPr>
              <a:t>*We use 'out-of-school time' or OST to describe programs outside of school hours or the regular classroom schedule (see slide 10 for definition.)</a:t>
            </a:r>
          </a:p>
        </p:txBody>
      </p:sp>
      <p:pic>
        <p:nvPicPr>
          <p:cNvPr id="13" name="object 80">
            <a:extLst>
              <a:ext uri="{FF2B5EF4-FFF2-40B4-BE49-F238E27FC236}">
                <a16:creationId xmlns:a16="http://schemas.microsoft.com/office/drawing/2014/main" id="{08840F6A-1E01-40DE-BAD2-60E23BDFF83B}"/>
              </a:ext>
            </a:extLst>
          </p:cNvPr>
          <p:cNvPicPr/>
          <p:nvPr/>
        </p:nvPicPr>
        <p:blipFill>
          <a:blip r:embed="rId2" cstate="print"/>
          <a:stretch>
            <a:fillRect/>
          </a:stretch>
        </p:blipFill>
        <p:spPr>
          <a:xfrm>
            <a:off x="4988813" y="4268943"/>
            <a:ext cx="2347287" cy="1775440"/>
          </a:xfrm>
          <a:prstGeom prst="rect">
            <a:avLst/>
          </a:prstGeom>
        </p:spPr>
      </p:pic>
      <p:sp>
        <p:nvSpPr>
          <p:cNvPr id="5" name="Slide Number Placeholder 4">
            <a:extLst>
              <a:ext uri="{FF2B5EF4-FFF2-40B4-BE49-F238E27FC236}">
                <a16:creationId xmlns:a16="http://schemas.microsoft.com/office/drawing/2014/main" id="{FC245B25-D44A-41B6-B38D-AE7BC2FE4345}"/>
              </a:ext>
            </a:extLst>
          </p:cNvPr>
          <p:cNvSpPr>
            <a:spLocks noGrp="1"/>
          </p:cNvSpPr>
          <p:nvPr>
            <p:ph type="sldNum" sz="quarter" idx="12"/>
          </p:nvPr>
        </p:nvSpPr>
        <p:spPr/>
        <p:txBody>
          <a:bodyPr/>
          <a:lstStyle/>
          <a:p>
            <a:fld id="{24516266-9EFC-AA48-A7FA-65B041A20E18}" type="slidenum">
              <a:rPr lang="en-US" smtClean="0"/>
              <a:pPr/>
              <a:t>2</a:t>
            </a:fld>
            <a:endParaRPr lang="en-US" dirty="0"/>
          </a:p>
        </p:txBody>
      </p:sp>
    </p:spTree>
    <p:extLst>
      <p:ext uri="{BB962C8B-B14F-4D97-AF65-F5344CB8AC3E}">
        <p14:creationId xmlns:p14="http://schemas.microsoft.com/office/powerpoint/2010/main" val="337305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EB078F9C-BCBB-2444-A184-C376BF4BA844}"/>
              </a:ext>
            </a:extLst>
          </p:cNvPr>
          <p:cNvSpPr>
            <a:spLocks noChangeAspect="1"/>
          </p:cNvSpPr>
          <p:nvPr/>
        </p:nvSpPr>
        <p:spPr>
          <a:xfrm>
            <a:off x="7902099" y="2433527"/>
            <a:ext cx="3259285" cy="3677907"/>
          </a:xfrm>
          <a:prstGeom prst="roundRect">
            <a:avLst>
              <a:gd name="adj" fmla="val 18328"/>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sz="3200" spc="-30" dirty="0"/>
              <a:t>Ratings of Quality | Perceptions Lower </a:t>
            </a:r>
            <a:br>
              <a:rPr lang="en-US" sz="3200" spc="-30" dirty="0"/>
            </a:br>
            <a:r>
              <a:rPr lang="en-US" sz="3200" spc="-30" dirty="0"/>
              <a:t>Among Families In Low/No-Cost Programs</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20</a:t>
            </a:fld>
            <a:endParaRPr lang="en-US" dirty="0"/>
          </a:p>
        </p:txBody>
      </p:sp>
      <p:sp>
        <p:nvSpPr>
          <p:cNvPr id="20" name="TextBox 19">
            <a:extLst>
              <a:ext uri="{FF2B5EF4-FFF2-40B4-BE49-F238E27FC236}">
                <a16:creationId xmlns:a16="http://schemas.microsoft.com/office/drawing/2014/main" id="{DAF75F13-C615-7149-9583-5804C57E9E49}"/>
              </a:ext>
            </a:extLst>
          </p:cNvPr>
          <p:cNvSpPr txBox="1"/>
          <p:nvPr/>
        </p:nvSpPr>
        <p:spPr>
          <a:xfrm>
            <a:off x="2012540" y="1408539"/>
            <a:ext cx="4083460" cy="646331"/>
          </a:xfrm>
          <a:prstGeom prst="rect">
            <a:avLst/>
          </a:prstGeom>
          <a:noFill/>
        </p:spPr>
        <p:txBody>
          <a:bodyPr wrap="square">
            <a:spAutoFit/>
          </a:bodyPr>
          <a:lstStyle/>
          <a:p>
            <a:pPr algn="ctr"/>
            <a:r>
              <a:rPr lang="en-US" b="1" dirty="0">
                <a:solidFill>
                  <a:schemeClr val="tx2"/>
                </a:solidFill>
              </a:rPr>
              <a:t>OST Parents: Quality of Child’s Primary OST Program</a:t>
            </a:r>
          </a:p>
        </p:txBody>
      </p:sp>
      <p:graphicFrame>
        <p:nvGraphicFramePr>
          <p:cNvPr id="10" name="Table 9">
            <a:extLst>
              <a:ext uri="{FF2B5EF4-FFF2-40B4-BE49-F238E27FC236}">
                <a16:creationId xmlns:a16="http://schemas.microsoft.com/office/drawing/2014/main" id="{CA709CB0-3318-4B48-9BCC-734C2FE21FC6}"/>
              </a:ext>
            </a:extLst>
          </p:cNvPr>
          <p:cNvGraphicFramePr>
            <a:graphicFrameLocks noGrp="1"/>
          </p:cNvGraphicFramePr>
          <p:nvPr>
            <p:extLst>
              <p:ext uri="{D42A27DB-BD31-4B8C-83A1-F6EECF244321}">
                <p14:modId xmlns:p14="http://schemas.microsoft.com/office/powerpoint/2010/main" val="1431002086"/>
              </p:ext>
            </p:extLst>
          </p:nvPr>
        </p:nvGraphicFramePr>
        <p:xfrm>
          <a:off x="7935551" y="2707708"/>
          <a:ext cx="3259285" cy="3222440"/>
        </p:xfrm>
        <a:graphic>
          <a:graphicData uri="http://schemas.openxmlformats.org/drawingml/2006/table">
            <a:tbl>
              <a:tblPr firstRow="1" bandRow="1">
                <a:tableStyleId>{2D5ABB26-0587-4C30-8999-92F81FD0307C}</a:tableStyleId>
              </a:tblPr>
              <a:tblGrid>
                <a:gridCol w="2052119">
                  <a:extLst>
                    <a:ext uri="{9D8B030D-6E8A-4147-A177-3AD203B41FA5}">
                      <a16:colId xmlns:a16="http://schemas.microsoft.com/office/drawing/2014/main" val="4016728677"/>
                    </a:ext>
                  </a:extLst>
                </a:gridCol>
                <a:gridCol w="1207166">
                  <a:extLst>
                    <a:ext uri="{9D8B030D-6E8A-4147-A177-3AD203B41FA5}">
                      <a16:colId xmlns:a16="http://schemas.microsoft.com/office/drawing/2014/main" val="3028015842"/>
                    </a:ext>
                  </a:extLst>
                </a:gridCol>
              </a:tblGrid>
              <a:tr h="481772">
                <a:tc gridSpan="2">
                  <a:txBody>
                    <a:bodyPr/>
                    <a:lstStyle/>
                    <a:p>
                      <a:pPr algn="ctr"/>
                      <a:r>
                        <a:rPr lang="en-US" sz="1600" b="1" dirty="0">
                          <a:solidFill>
                            <a:schemeClr val="accent1"/>
                          </a:solidFill>
                        </a:rPr>
                        <a:t>Rate Program “Excellent”</a:t>
                      </a:r>
                    </a:p>
                    <a:p>
                      <a:pPr algn="ctr"/>
                      <a:endParaRPr lang="en-US" sz="1400" b="1" dirty="0">
                        <a:solidFill>
                          <a:schemeClr val="bg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US" sz="1400" b="1" dirty="0">
                          <a:solidFill>
                            <a:schemeClr val="bg1"/>
                          </a:solidFill>
                        </a:rPr>
                        <a:t>Rate Program “Excellent”</a:t>
                      </a:r>
                      <a:endParaRPr lang="en-US" sz="140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1313856"/>
                  </a:ext>
                </a:extLst>
              </a:tr>
              <a:tr h="334225">
                <a:tc>
                  <a:txBody>
                    <a:bodyPr/>
                    <a:lstStyle/>
                    <a:p>
                      <a:pPr algn="ctr" fontAlgn="t"/>
                      <a:r>
                        <a:rPr lang="en-US" sz="1200" b="0" u="none" strike="noStrike" dirty="0">
                          <a:solidFill>
                            <a:schemeClr val="tx2"/>
                          </a:solidFill>
                          <a:effectLst/>
                        </a:rPr>
                        <a:t>Free (pay nothing)</a:t>
                      </a:r>
                      <a:endParaRPr lang="en-US" sz="1200" b="0" i="0" u="none" strike="noStrike" dirty="0">
                        <a:solidFill>
                          <a:schemeClr val="tx2"/>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2"/>
                          </a:solidFill>
                          <a:effectLst/>
                          <a:latin typeface="+mn-lt"/>
                        </a:rPr>
                        <a:t>36%</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851881"/>
                  </a:ext>
                </a:extLst>
              </a:tr>
              <a:tr h="334225">
                <a:tc>
                  <a:txBody>
                    <a:bodyPr/>
                    <a:lstStyle/>
                    <a:p>
                      <a:pPr algn="ctr" fontAlgn="t"/>
                      <a:r>
                        <a:rPr lang="en-US" sz="1200" b="0" i="0" u="none" strike="noStrike" dirty="0">
                          <a:solidFill>
                            <a:schemeClr val="tx2"/>
                          </a:solidFill>
                          <a:effectLst/>
                          <a:latin typeface="+mn-lt"/>
                        </a:rPr>
                        <a:t>Pay $1-25/week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2"/>
                          </a:solidFill>
                          <a:effectLst/>
                          <a:latin typeface="+mn-lt"/>
                        </a:rPr>
                        <a:t>38%</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4791034"/>
                  </a:ext>
                </a:extLst>
              </a:tr>
              <a:tr h="334225">
                <a:tc>
                  <a:txBody>
                    <a:bodyPr/>
                    <a:lstStyle/>
                    <a:p>
                      <a:pPr algn="ctr" fontAlgn="t"/>
                      <a:r>
                        <a:rPr lang="en-US" sz="1200" b="0" i="0" u="none" strike="noStrike" dirty="0">
                          <a:solidFill>
                            <a:schemeClr val="tx2"/>
                          </a:solidFill>
                          <a:effectLst/>
                          <a:latin typeface="+mn-lt"/>
                        </a:rPr>
                        <a:t>Pay $26-50/week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dirty="0">
                          <a:solidFill>
                            <a:schemeClr val="tx2"/>
                          </a:solidFill>
                          <a:effectLst/>
                          <a:latin typeface="+mn-lt"/>
                        </a:rPr>
                        <a:t>43%</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568239"/>
                  </a:ext>
                </a:extLst>
              </a:tr>
              <a:tr h="334225">
                <a:tc>
                  <a:txBody>
                    <a:bodyPr/>
                    <a:lstStyle/>
                    <a:p>
                      <a:pPr algn="ctr" fontAlgn="t"/>
                      <a:r>
                        <a:rPr lang="en-US" sz="1200" b="0" i="0" u="none" strike="noStrike" dirty="0">
                          <a:solidFill>
                            <a:schemeClr val="tx2"/>
                          </a:solidFill>
                          <a:effectLst/>
                          <a:latin typeface="+mn-lt"/>
                        </a:rPr>
                        <a:t>Pay $51-100/week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48%</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8920395"/>
                  </a:ext>
                </a:extLst>
              </a:tr>
              <a:tr h="334225">
                <a:tc>
                  <a:txBody>
                    <a:bodyPr/>
                    <a:lstStyle/>
                    <a:p>
                      <a:pPr algn="ctr" fontAlgn="t"/>
                      <a:r>
                        <a:rPr lang="en-US" sz="1200" b="0" i="0" u="none" strike="noStrike" dirty="0">
                          <a:solidFill>
                            <a:schemeClr val="tx2"/>
                          </a:solidFill>
                          <a:effectLst/>
                          <a:latin typeface="+mn-lt"/>
                        </a:rPr>
                        <a:t>Pay $100+/week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47%</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4126143"/>
                  </a:ext>
                </a:extLst>
              </a:tr>
              <a:tr h="334225">
                <a:tc>
                  <a:txBody>
                    <a:bodyPr/>
                    <a:lstStyle/>
                    <a:p>
                      <a:pPr algn="ctr" fontAlgn="t"/>
                      <a:r>
                        <a:rPr lang="en-US" sz="1200" b="0" i="0" u="none" strike="noStrike" dirty="0">
                          <a:solidFill>
                            <a:schemeClr val="tx2"/>
                          </a:solidFill>
                          <a:effectLst/>
                          <a:latin typeface="+mn-lt"/>
                        </a:rPr>
                        <a:t>Family HHI $100K+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45%</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4812210"/>
                  </a:ext>
                </a:extLst>
              </a:tr>
              <a:tr h="334225">
                <a:tc>
                  <a:txBody>
                    <a:bodyPr/>
                    <a:lstStyle/>
                    <a:p>
                      <a:pPr algn="ctr" fontAlgn="t"/>
                      <a:r>
                        <a:rPr lang="en-US" sz="1200" b="0" i="0" u="none" strike="noStrike" dirty="0">
                          <a:solidFill>
                            <a:schemeClr val="tx2"/>
                          </a:solidFill>
                          <a:effectLst/>
                          <a:latin typeface="+mn-lt"/>
                        </a:rPr>
                        <a:t>Parents with Post-Grad</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46%</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9760521"/>
                  </a:ext>
                </a:extLst>
              </a:tr>
              <a:tr h="334225">
                <a:tc>
                  <a:txBody>
                    <a:bodyPr/>
                    <a:lstStyle/>
                    <a:p>
                      <a:pPr algn="ctr" fontAlgn="t"/>
                      <a:r>
                        <a:rPr lang="en-US" sz="1200" b="0" i="0" u="none" strike="noStrike" dirty="0">
                          <a:solidFill>
                            <a:schemeClr val="tx2"/>
                          </a:solidFill>
                          <a:effectLst/>
                          <a:latin typeface="+mn-lt"/>
                        </a:rPr>
                        <a:t>5+ days/week</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accent1"/>
                          </a:solidFill>
                          <a:effectLst/>
                          <a:latin typeface="+mn-lt"/>
                        </a:rPr>
                        <a:t>54%</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018763"/>
                  </a:ext>
                </a:extLst>
              </a:tr>
            </a:tbl>
          </a:graphicData>
        </a:graphic>
      </p:graphicFrame>
      <p:sp>
        <p:nvSpPr>
          <p:cNvPr id="23" name="TextBox 22">
            <a:extLst>
              <a:ext uri="{FF2B5EF4-FFF2-40B4-BE49-F238E27FC236}">
                <a16:creationId xmlns:a16="http://schemas.microsoft.com/office/drawing/2014/main" id="{A79D4836-E480-854E-B7F9-689D5716ECCC}"/>
              </a:ext>
            </a:extLst>
          </p:cNvPr>
          <p:cNvSpPr txBox="1"/>
          <p:nvPr/>
        </p:nvSpPr>
        <p:spPr>
          <a:xfrm>
            <a:off x="7268503" y="1356133"/>
            <a:ext cx="4484316" cy="923330"/>
          </a:xfrm>
          <a:prstGeom prst="rect">
            <a:avLst/>
          </a:prstGeom>
          <a:noFill/>
        </p:spPr>
        <p:txBody>
          <a:bodyPr wrap="square">
            <a:spAutoFit/>
          </a:bodyPr>
          <a:lstStyle/>
          <a:p>
            <a:pPr algn="ctr"/>
            <a:r>
              <a:rPr lang="en-US" b="1" dirty="0">
                <a:solidFill>
                  <a:schemeClr val="tx2"/>
                </a:solidFill>
              </a:rPr>
              <a:t>Subgroup Distinctions: Quality Ratings Go Up with Cost, Income, Parent Education Level, and Dosage</a:t>
            </a:r>
          </a:p>
        </p:txBody>
      </p:sp>
      <p:graphicFrame>
        <p:nvGraphicFramePr>
          <p:cNvPr id="11" name="Chart 10">
            <a:extLst>
              <a:ext uri="{FF2B5EF4-FFF2-40B4-BE49-F238E27FC236}">
                <a16:creationId xmlns:a16="http://schemas.microsoft.com/office/drawing/2014/main" id="{7FCF883F-DE81-0048-968F-39B7347217B7}"/>
              </a:ext>
            </a:extLst>
          </p:cNvPr>
          <p:cNvGraphicFramePr/>
          <p:nvPr>
            <p:extLst>
              <p:ext uri="{D42A27DB-BD31-4B8C-83A1-F6EECF244321}">
                <p14:modId xmlns:p14="http://schemas.microsoft.com/office/powerpoint/2010/main" val="941319634"/>
              </p:ext>
            </p:extLst>
          </p:nvPr>
        </p:nvGraphicFramePr>
        <p:xfrm>
          <a:off x="868242" y="1770927"/>
          <a:ext cx="6372057" cy="4482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28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Qualitative Follow-up Documented Barriers</a:t>
            </a:r>
          </a:p>
        </p:txBody>
      </p:sp>
      <p:sp>
        <p:nvSpPr>
          <p:cNvPr id="3" name="Content Placeholder 2">
            <a:extLst>
              <a:ext uri="{FF2B5EF4-FFF2-40B4-BE49-F238E27FC236}">
                <a16:creationId xmlns:a16="http://schemas.microsoft.com/office/drawing/2014/main" id="{EB1FD7F8-D617-7D44-8C73-CCF65CB3DCB5}"/>
              </a:ext>
            </a:extLst>
          </p:cNvPr>
          <p:cNvSpPr>
            <a:spLocks noGrp="1"/>
          </p:cNvSpPr>
          <p:nvPr>
            <p:ph idx="1"/>
          </p:nvPr>
        </p:nvSpPr>
        <p:spPr>
          <a:xfrm>
            <a:off x="838199" y="2162605"/>
            <a:ext cx="4961641" cy="3499751"/>
          </a:xfrm>
        </p:spPr>
        <p:txBody>
          <a:bodyPr>
            <a:noAutofit/>
          </a:bodyPr>
          <a:lstStyle/>
          <a:p>
            <a:pPr>
              <a:lnSpc>
                <a:spcPct val="100000"/>
              </a:lnSpc>
              <a:buSzPct val="85000"/>
              <a:buFont typeface="Arial" panose="020B0604020202020204" pitchFamily="34" charset="0"/>
              <a:buChar char="•"/>
            </a:pPr>
            <a:r>
              <a:rPr lang="en-US" sz="1600" dirty="0">
                <a:ea typeface="Calibri" panose="020F0502020204030204" pitchFamily="34" charset="0"/>
              </a:rPr>
              <a:t>Parents identified cost, time, and transportation as barriers that keep them from participating</a:t>
            </a:r>
          </a:p>
          <a:p>
            <a:pPr>
              <a:lnSpc>
                <a:spcPct val="100000"/>
              </a:lnSpc>
              <a:buSzPct val="85000"/>
              <a:buFont typeface="Arial" panose="020B0604020202020204" pitchFamily="34" charset="0"/>
              <a:buChar char="•"/>
            </a:pPr>
            <a:r>
              <a:rPr lang="en-US" sz="1600" dirty="0">
                <a:ea typeface="Calibri" panose="020F0502020204030204" pitchFamily="34" charset="0"/>
              </a:rPr>
              <a:t>Geography was a barrier in rural towns and less affluent districts</a:t>
            </a:r>
          </a:p>
          <a:p>
            <a:pPr>
              <a:lnSpc>
                <a:spcPct val="100000"/>
              </a:lnSpc>
              <a:buSzPct val="85000"/>
              <a:buFont typeface="Arial" panose="020B0604020202020204" pitchFamily="34" charset="0"/>
              <a:buChar char="•"/>
            </a:pPr>
            <a:r>
              <a:rPr lang="en-US" sz="1600" dirty="0">
                <a:ea typeface="Calibri" panose="020F0502020204030204" pitchFamily="34" charset="0"/>
              </a:rPr>
              <a:t>Community outreach helps to communicate that OST programs are welcoming and accessible</a:t>
            </a:r>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21</a:t>
            </a:fld>
            <a:endParaRPr lang="en-US" dirty="0"/>
          </a:p>
        </p:txBody>
      </p:sp>
      <p:sp>
        <p:nvSpPr>
          <p:cNvPr id="6" name="Rounded Rectangle 5">
            <a:extLst>
              <a:ext uri="{FF2B5EF4-FFF2-40B4-BE49-F238E27FC236}">
                <a16:creationId xmlns:a16="http://schemas.microsoft.com/office/drawing/2014/main" id="{2A1EA403-ACE6-0842-8C33-C9B28F0DA13E}"/>
              </a:ext>
            </a:extLst>
          </p:cNvPr>
          <p:cNvSpPr>
            <a:spLocks noChangeAspect="1"/>
          </p:cNvSpPr>
          <p:nvPr/>
        </p:nvSpPr>
        <p:spPr>
          <a:xfrm>
            <a:off x="865895" y="1473201"/>
            <a:ext cx="4933945"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Parent Perspectives</a:t>
            </a:r>
          </a:p>
        </p:txBody>
      </p:sp>
      <p:sp>
        <p:nvSpPr>
          <p:cNvPr id="9" name="Content Placeholder 2">
            <a:extLst>
              <a:ext uri="{FF2B5EF4-FFF2-40B4-BE49-F238E27FC236}">
                <a16:creationId xmlns:a16="http://schemas.microsoft.com/office/drawing/2014/main" id="{A2F491AA-3E55-0746-9BC8-91FB61F6651E}"/>
              </a:ext>
            </a:extLst>
          </p:cNvPr>
          <p:cNvSpPr txBox="1">
            <a:spLocks/>
          </p:cNvSpPr>
          <p:nvPr/>
        </p:nvSpPr>
        <p:spPr>
          <a:xfrm>
            <a:off x="6096000" y="2162604"/>
            <a:ext cx="4961641" cy="3499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100000"/>
              <a:buFont typeface="STIXGeneral-Regular" pitchFamily="2" charset="2"/>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85000"/>
              <a:buFont typeface="Arial" panose="020B0604020202020204" pitchFamily="34" charset="0"/>
              <a:buChar char="•"/>
            </a:pPr>
            <a:r>
              <a:rPr lang="en-US" sz="1600" dirty="0">
                <a:ea typeface="Calibri" panose="020F0502020204030204" pitchFamily="34" charset="0"/>
              </a:rPr>
              <a:t>Feedback reinforced survey findings about disparities in access to high-quality OST</a:t>
            </a:r>
          </a:p>
          <a:p>
            <a:pPr>
              <a:lnSpc>
                <a:spcPct val="100000"/>
              </a:lnSpc>
              <a:buSzPct val="85000"/>
              <a:buFont typeface="Arial" panose="020B0604020202020204" pitchFamily="34" charset="0"/>
              <a:buChar char="•"/>
            </a:pPr>
            <a:r>
              <a:rPr lang="en-US" sz="1600" dirty="0">
                <a:ea typeface="Calibri" panose="020F0502020204030204" pitchFamily="34" charset="0"/>
              </a:rPr>
              <a:t>High esteem for the concept of OST was coupled with mixed experiences in program quality</a:t>
            </a:r>
          </a:p>
          <a:p>
            <a:pPr>
              <a:lnSpc>
                <a:spcPct val="100000"/>
              </a:lnSpc>
              <a:buSzPct val="85000"/>
              <a:buFont typeface="Arial" panose="020B0604020202020204" pitchFamily="34" charset="0"/>
              <a:buChar char="•"/>
            </a:pPr>
            <a:r>
              <a:rPr lang="en-US" sz="1600" dirty="0">
                <a:ea typeface="Calibri" panose="020F0502020204030204" pitchFamily="34" charset="0"/>
              </a:rPr>
              <a:t>Consensus that districts need to align more with OST, and some are using stimulus funds for it</a:t>
            </a:r>
          </a:p>
          <a:p>
            <a:pPr>
              <a:lnSpc>
                <a:spcPct val="100000"/>
              </a:lnSpc>
              <a:buSzPct val="85000"/>
              <a:buFont typeface="Arial" panose="020B0604020202020204" pitchFamily="34" charset="0"/>
              <a:buChar char="•"/>
            </a:pPr>
            <a:endParaRPr lang="en-US" sz="1600" dirty="0">
              <a:ea typeface="Calibri" panose="020F0502020204030204" pitchFamily="34" charset="0"/>
            </a:endParaRPr>
          </a:p>
        </p:txBody>
      </p:sp>
      <p:sp>
        <p:nvSpPr>
          <p:cNvPr id="10" name="Rounded Rectangle 9">
            <a:extLst>
              <a:ext uri="{FF2B5EF4-FFF2-40B4-BE49-F238E27FC236}">
                <a16:creationId xmlns:a16="http://schemas.microsoft.com/office/drawing/2014/main" id="{CF743393-5D85-6D4D-B606-A71F7346E399}"/>
              </a:ext>
            </a:extLst>
          </p:cNvPr>
          <p:cNvSpPr>
            <a:spLocks noChangeAspect="1"/>
          </p:cNvSpPr>
          <p:nvPr/>
        </p:nvSpPr>
        <p:spPr>
          <a:xfrm>
            <a:off x="6135479" y="1473201"/>
            <a:ext cx="4933945" cy="525281"/>
          </a:xfrm>
          <a:prstGeom prst="roundRect">
            <a:avLst>
              <a:gd name="adj" fmla="val 50000"/>
            </a:avLst>
          </a:prstGeom>
          <a:solidFill>
            <a:schemeClr val="tx2"/>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Educator Perspectives</a:t>
            </a:r>
          </a:p>
        </p:txBody>
      </p:sp>
      <p:sp>
        <p:nvSpPr>
          <p:cNvPr id="11" name="Rounded Rectangular Callout 10">
            <a:extLst>
              <a:ext uri="{FF2B5EF4-FFF2-40B4-BE49-F238E27FC236}">
                <a16:creationId xmlns:a16="http://schemas.microsoft.com/office/drawing/2014/main" id="{7EEA29EB-E726-DA43-93D4-D26103BC4C14}"/>
              </a:ext>
            </a:extLst>
          </p:cNvPr>
          <p:cNvSpPr>
            <a:spLocks noChangeAspect="1"/>
          </p:cNvSpPr>
          <p:nvPr/>
        </p:nvSpPr>
        <p:spPr>
          <a:xfrm>
            <a:off x="865895" y="4163438"/>
            <a:ext cx="4933945" cy="1877057"/>
          </a:xfrm>
          <a:prstGeom prst="wedgeRoundRectCallout">
            <a:avLst>
              <a:gd name="adj1" fmla="val 20959"/>
              <a:gd name="adj2" fmla="val 71960"/>
              <a:gd name="adj3" fmla="val 16667"/>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buClr>
                <a:srgbClr val="6CABE4"/>
              </a:buClr>
              <a:buSzPct val="100000"/>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“If programs are available, they are going to be very expensive, and that I cannot afford. One city over has programs for certain income levels, but you have to live there.” (Non-OST Parent)</a:t>
            </a:r>
          </a:p>
          <a:p>
            <a:pPr lvl="0">
              <a:spcAft>
                <a:spcPts val="1200"/>
              </a:spcAft>
              <a:buClr>
                <a:srgbClr val="6CABE4"/>
              </a:buClr>
              <a:buSzPct val="100000"/>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“[My program] went out into the community to events. They wore uniforms, it was all-inclusive, they talked about how everybody was motivated by something different.” (OST Parent)</a:t>
            </a:r>
          </a:p>
        </p:txBody>
      </p:sp>
      <p:sp>
        <p:nvSpPr>
          <p:cNvPr id="12" name="Rounded Rectangular Callout 11">
            <a:extLst>
              <a:ext uri="{FF2B5EF4-FFF2-40B4-BE49-F238E27FC236}">
                <a16:creationId xmlns:a16="http://schemas.microsoft.com/office/drawing/2014/main" id="{5FCA27A3-83EE-BF44-ABE0-AB6DB0D38523}"/>
              </a:ext>
            </a:extLst>
          </p:cNvPr>
          <p:cNvSpPr>
            <a:spLocks noChangeAspect="1"/>
          </p:cNvSpPr>
          <p:nvPr/>
        </p:nvSpPr>
        <p:spPr>
          <a:xfrm>
            <a:off x="6177483" y="4163438"/>
            <a:ext cx="4933945" cy="1877057"/>
          </a:xfrm>
          <a:prstGeom prst="wedgeRoundRectCallout">
            <a:avLst>
              <a:gd name="adj1" fmla="val 20959"/>
              <a:gd name="adj2" fmla="val 71034"/>
              <a:gd name="adj3" fmla="val 16667"/>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buClr>
                <a:srgbClr val="6CABE4"/>
              </a:buClr>
              <a:buSzPct val="100000"/>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“Quality really depends on where the school is located and where you live.” (Teacher)</a:t>
            </a:r>
          </a:p>
          <a:p>
            <a:pPr lvl="0">
              <a:spcAft>
                <a:spcPts val="1200"/>
              </a:spcAft>
              <a:buClr>
                <a:srgbClr val="6CABE4"/>
              </a:buClr>
              <a:buSzPct val="100000"/>
            </a:pPr>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“I think part of it is advertising, and perceptions of being welcoming; not everything is in Spanish.” (District Leader)</a:t>
            </a:r>
          </a:p>
        </p:txBody>
      </p:sp>
    </p:spTree>
    <p:extLst>
      <p:ext uri="{BB962C8B-B14F-4D97-AF65-F5344CB8AC3E}">
        <p14:creationId xmlns:p14="http://schemas.microsoft.com/office/powerpoint/2010/main" val="356953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OST Parents Report Their Children </a:t>
            </a:r>
            <a:br>
              <a:rPr lang="en-US" dirty="0"/>
            </a:br>
            <a:r>
              <a:rPr lang="en-US" dirty="0"/>
              <a:t>Doing Better Academically</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22</a:t>
            </a:fld>
            <a:endParaRPr lang="en-US" dirty="0"/>
          </a:p>
        </p:txBody>
      </p:sp>
      <p:sp>
        <p:nvSpPr>
          <p:cNvPr id="12" name="TextBox 11">
            <a:extLst>
              <a:ext uri="{FF2B5EF4-FFF2-40B4-BE49-F238E27FC236}">
                <a16:creationId xmlns:a16="http://schemas.microsoft.com/office/drawing/2014/main" id="{7DCD6C31-0093-2E4B-9A23-BC5044B8478B}"/>
              </a:ext>
            </a:extLst>
          </p:cNvPr>
          <p:cNvSpPr txBox="1"/>
          <p:nvPr/>
        </p:nvSpPr>
        <p:spPr>
          <a:xfrm>
            <a:off x="1472524" y="2323810"/>
            <a:ext cx="3490232" cy="929485"/>
          </a:xfrm>
          <a:prstGeom prst="rect">
            <a:avLst/>
          </a:prstGeom>
          <a:noFill/>
        </p:spPr>
        <p:txBody>
          <a:bodyPr wrap="square">
            <a:spAutoFit/>
          </a:bodyPr>
          <a:lstStyle/>
          <a:p>
            <a:pPr algn="ctr">
              <a:lnSpc>
                <a:spcPct val="80000"/>
              </a:lnSpc>
            </a:pPr>
            <a:r>
              <a:rPr lang="en-US" sz="4800" b="1" dirty="0">
                <a:solidFill>
                  <a:schemeClr val="accent1"/>
                </a:solidFill>
                <a:latin typeface="Arial" panose="020B0604020202020204" pitchFamily="34" charset="0"/>
                <a:cs typeface="Arial" panose="020B0604020202020204" pitchFamily="34" charset="0"/>
              </a:rPr>
              <a:t>25% </a:t>
            </a:r>
            <a:r>
              <a:rPr lang="en-US" sz="4800" dirty="0">
                <a:solidFill>
                  <a:schemeClr val="accent1"/>
                </a:solidFill>
                <a:latin typeface="Arial" panose="020B0604020202020204" pitchFamily="34" charset="0"/>
                <a:cs typeface="Arial" panose="020B0604020202020204" pitchFamily="34" charset="0"/>
              </a:rPr>
              <a:t>all A’s </a:t>
            </a:r>
          </a:p>
          <a:p>
            <a:pPr lvl="0" algn="ctr">
              <a:defRPr/>
            </a:pPr>
            <a:r>
              <a:rPr lang="en-US" sz="1600" i="1" dirty="0">
                <a:solidFill>
                  <a:schemeClr val="tx2"/>
                </a:solidFill>
                <a:latin typeface="Arial" panose="020B0604020202020204" pitchFamily="34" charset="0"/>
                <a:cs typeface="Arial" panose="020B0604020202020204" pitchFamily="34" charset="0"/>
              </a:rPr>
              <a:t>(non-OST </a:t>
            </a:r>
            <a:r>
              <a:rPr lang="en-US" sz="1600" b="1" i="1" dirty="0">
                <a:solidFill>
                  <a:schemeClr val="accent2"/>
                </a:solidFill>
                <a:latin typeface="Arial" panose="020B0604020202020204" pitchFamily="34" charset="0"/>
                <a:cs typeface="Arial" panose="020B0604020202020204" pitchFamily="34" charset="0"/>
              </a:rPr>
              <a:t>16%</a:t>
            </a:r>
            <a:r>
              <a:rPr lang="en-US" sz="1600" i="1" dirty="0">
                <a:solidFill>
                  <a:schemeClr val="tx2"/>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45FD2039-CAAC-5045-862B-731A34F0D3AF}"/>
              </a:ext>
            </a:extLst>
          </p:cNvPr>
          <p:cNvSpPr txBox="1"/>
          <p:nvPr/>
        </p:nvSpPr>
        <p:spPr>
          <a:xfrm>
            <a:off x="1175910" y="1677479"/>
            <a:ext cx="4083460" cy="707886"/>
          </a:xfrm>
          <a:prstGeom prst="rect">
            <a:avLst/>
          </a:prstGeom>
          <a:noFill/>
        </p:spPr>
        <p:txBody>
          <a:bodyPr wrap="square">
            <a:spAutoFit/>
          </a:bodyPr>
          <a:lstStyle/>
          <a:p>
            <a:pPr algn="ctr"/>
            <a:r>
              <a:rPr lang="en-US" sz="2000" b="1" dirty="0">
                <a:solidFill>
                  <a:srgbClr val="002060"/>
                </a:solidFill>
              </a:rPr>
              <a:t>OST Parents Report Higher Grades</a:t>
            </a:r>
          </a:p>
        </p:txBody>
      </p:sp>
      <p:sp>
        <p:nvSpPr>
          <p:cNvPr id="16" name="TextBox 15">
            <a:extLst>
              <a:ext uri="{FF2B5EF4-FFF2-40B4-BE49-F238E27FC236}">
                <a16:creationId xmlns:a16="http://schemas.microsoft.com/office/drawing/2014/main" id="{D5B0A46E-2766-4D4A-BB3C-6350984458DF}"/>
              </a:ext>
            </a:extLst>
          </p:cNvPr>
          <p:cNvSpPr txBox="1"/>
          <p:nvPr/>
        </p:nvSpPr>
        <p:spPr>
          <a:xfrm>
            <a:off x="1472524" y="4241577"/>
            <a:ext cx="3490232" cy="923330"/>
          </a:xfrm>
          <a:prstGeom prst="rect">
            <a:avLst/>
          </a:prstGeom>
          <a:noFill/>
        </p:spPr>
        <p:txBody>
          <a:bodyPr wrap="square">
            <a:spAutoFit/>
          </a:bodyPr>
          <a:lstStyle/>
          <a:p>
            <a:pPr algn="ctr"/>
            <a:r>
              <a:rPr lang="en-US" b="1" dirty="0">
                <a:solidFill>
                  <a:schemeClr val="accent1"/>
                </a:solidFill>
                <a:latin typeface="Arial" panose="020B0604020202020204" pitchFamily="34" charset="0"/>
                <a:cs typeface="Arial" panose="020B0604020202020204" pitchFamily="34" charset="0"/>
              </a:rPr>
              <a:t>Above grade level:</a:t>
            </a:r>
          </a:p>
          <a:p>
            <a:pPr algn="ctr"/>
            <a:r>
              <a:rPr lang="en-US" dirty="0">
                <a:solidFill>
                  <a:schemeClr val="tx2"/>
                </a:solidFill>
                <a:latin typeface="Arial" panose="020B0604020202020204" pitchFamily="34" charset="0"/>
                <a:cs typeface="Arial" panose="020B0604020202020204" pitchFamily="34" charset="0"/>
              </a:rPr>
              <a:t>Math </a:t>
            </a:r>
            <a:r>
              <a:rPr lang="en-US" b="1" dirty="0">
                <a:solidFill>
                  <a:schemeClr val="tx2"/>
                </a:solidFill>
                <a:latin typeface="Arial" panose="020B0604020202020204" pitchFamily="34" charset="0"/>
                <a:cs typeface="Arial" panose="020B0604020202020204" pitchFamily="34" charset="0"/>
              </a:rPr>
              <a:t>42%</a:t>
            </a:r>
            <a:r>
              <a:rPr lang="en-US" dirty="0">
                <a:solidFill>
                  <a:schemeClr val="tx2"/>
                </a:solidFill>
                <a:latin typeface="Arial" panose="020B0604020202020204" pitchFamily="34" charset="0"/>
                <a:cs typeface="Arial" panose="020B0604020202020204" pitchFamily="34" charset="0"/>
              </a:rPr>
              <a:t> (vs. </a:t>
            </a:r>
            <a:r>
              <a:rPr lang="en-US" b="1" dirty="0">
                <a:solidFill>
                  <a:schemeClr val="accent2"/>
                </a:solidFill>
                <a:latin typeface="Arial" panose="020B0604020202020204" pitchFamily="34" charset="0"/>
                <a:cs typeface="Arial" panose="020B0604020202020204" pitchFamily="34" charset="0"/>
              </a:rPr>
              <a:t>33%</a:t>
            </a:r>
            <a:r>
              <a:rPr lang="en-US" dirty="0">
                <a:solidFill>
                  <a:schemeClr val="tx2"/>
                </a:solidFill>
                <a:latin typeface="Arial" panose="020B0604020202020204" pitchFamily="34" charset="0"/>
                <a:cs typeface="Arial" panose="020B0604020202020204" pitchFamily="34" charset="0"/>
              </a:rPr>
              <a:t>)</a:t>
            </a:r>
          </a:p>
          <a:p>
            <a:pPr algn="ctr"/>
            <a:r>
              <a:rPr lang="en-US" dirty="0">
                <a:solidFill>
                  <a:schemeClr val="tx2"/>
                </a:solidFill>
                <a:latin typeface="Arial" panose="020B0604020202020204" pitchFamily="34" charset="0"/>
                <a:cs typeface="Arial" panose="020B0604020202020204" pitchFamily="34" charset="0"/>
              </a:rPr>
              <a:t>Reading </a:t>
            </a:r>
            <a:r>
              <a:rPr lang="en-US" b="1" dirty="0">
                <a:solidFill>
                  <a:schemeClr val="tx2"/>
                </a:solidFill>
                <a:latin typeface="Arial" panose="020B0604020202020204" pitchFamily="34" charset="0"/>
                <a:cs typeface="Arial" panose="020B0604020202020204" pitchFamily="34" charset="0"/>
              </a:rPr>
              <a:t>47%</a:t>
            </a:r>
            <a:r>
              <a:rPr lang="en-US" dirty="0">
                <a:solidFill>
                  <a:schemeClr val="tx2"/>
                </a:solidFill>
                <a:latin typeface="Arial" panose="020B0604020202020204" pitchFamily="34" charset="0"/>
                <a:cs typeface="Arial" panose="020B0604020202020204" pitchFamily="34" charset="0"/>
              </a:rPr>
              <a:t> (vs. </a:t>
            </a:r>
            <a:r>
              <a:rPr lang="en-US" b="1" dirty="0">
                <a:solidFill>
                  <a:schemeClr val="accent2"/>
                </a:solidFill>
                <a:latin typeface="Arial" panose="020B0604020202020204" pitchFamily="34" charset="0"/>
                <a:cs typeface="Arial" panose="020B0604020202020204" pitchFamily="34" charset="0"/>
              </a:rPr>
              <a:t>39</a:t>
            </a:r>
            <a:r>
              <a:rPr lang="en-US" dirty="0">
                <a:solidFill>
                  <a:schemeClr val="accent2"/>
                </a:solidFill>
                <a:latin typeface="Arial" panose="020B0604020202020204" pitchFamily="34" charset="0"/>
                <a:cs typeface="Arial" panose="020B0604020202020204" pitchFamily="34" charset="0"/>
              </a:rPr>
              <a:t>%</a:t>
            </a:r>
            <a:r>
              <a:rPr lang="en-US" dirty="0">
                <a:solidFill>
                  <a:schemeClr val="tx2"/>
                </a:solidFill>
                <a:latin typeface="Arial" panose="020B0604020202020204" pitchFamily="34" charset="0"/>
                <a:cs typeface="Arial" panose="020B0604020202020204" pitchFamily="34" charset="0"/>
              </a:rPr>
              <a:t>)</a:t>
            </a:r>
            <a:endParaRPr lang="en-US" sz="700" i="1" dirty="0">
              <a:solidFill>
                <a:schemeClr val="tx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DB40BCE-9D68-C547-A81C-BD38E85F5E0A}"/>
              </a:ext>
            </a:extLst>
          </p:cNvPr>
          <p:cNvSpPr txBox="1"/>
          <p:nvPr/>
        </p:nvSpPr>
        <p:spPr>
          <a:xfrm>
            <a:off x="1175910" y="3516619"/>
            <a:ext cx="4083460" cy="707886"/>
          </a:xfrm>
          <a:prstGeom prst="rect">
            <a:avLst/>
          </a:prstGeom>
          <a:noFill/>
        </p:spPr>
        <p:txBody>
          <a:bodyPr wrap="square">
            <a:spAutoFit/>
          </a:bodyPr>
          <a:lstStyle/>
          <a:p>
            <a:pPr algn="ctr"/>
            <a:r>
              <a:rPr lang="en-US" sz="2000" b="1" dirty="0">
                <a:solidFill>
                  <a:srgbClr val="002060"/>
                </a:solidFill>
              </a:rPr>
              <a:t>OST Parents More Likely to Say Above Grade Level</a:t>
            </a:r>
          </a:p>
        </p:txBody>
      </p:sp>
      <p:sp>
        <p:nvSpPr>
          <p:cNvPr id="11" name="TextBox 10">
            <a:extLst>
              <a:ext uri="{FF2B5EF4-FFF2-40B4-BE49-F238E27FC236}">
                <a16:creationId xmlns:a16="http://schemas.microsoft.com/office/drawing/2014/main" id="{8773FD20-8C34-4212-8529-09A6E72293CA}"/>
              </a:ext>
            </a:extLst>
          </p:cNvPr>
          <p:cNvSpPr txBox="1"/>
          <p:nvPr/>
        </p:nvSpPr>
        <p:spPr>
          <a:xfrm>
            <a:off x="1350502" y="5374294"/>
            <a:ext cx="3868234" cy="615553"/>
          </a:xfrm>
          <a:prstGeom prst="rect">
            <a:avLst/>
          </a:prstGeom>
          <a:noFill/>
        </p:spPr>
        <p:txBody>
          <a:bodyPr wrap="square" rtlCol="0">
            <a:spAutoFit/>
          </a:bodyPr>
          <a:lstStyle/>
          <a:p>
            <a:r>
              <a:rPr lang="en-US" sz="1600" dirty="0">
                <a:effectLst/>
                <a:latin typeface="+mj-lt"/>
              </a:rPr>
              <a:t>(Feb-March 2021 quantitative survey)</a:t>
            </a:r>
          </a:p>
          <a:p>
            <a:endParaRPr lang="en-US" dirty="0"/>
          </a:p>
        </p:txBody>
      </p:sp>
      <p:pic>
        <p:nvPicPr>
          <p:cNvPr id="4098" name="Picture 2">
            <a:extLst>
              <a:ext uri="{FF2B5EF4-FFF2-40B4-BE49-F238E27FC236}">
                <a16:creationId xmlns:a16="http://schemas.microsoft.com/office/drawing/2014/main" id="{89F8F80A-BEF6-4B39-AB99-38329B913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053" y="3711594"/>
            <a:ext cx="3645326" cy="32883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698F3611-F6FD-B74C-ADBA-99EF92E2A764}"/>
              </a:ext>
            </a:extLst>
          </p:cNvPr>
          <p:cNvSpPr txBox="1"/>
          <p:nvPr/>
        </p:nvSpPr>
        <p:spPr>
          <a:xfrm>
            <a:off x="7179763" y="1677479"/>
            <a:ext cx="4484316" cy="70788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2000" b="1" dirty="0">
                <a:solidFill>
                  <a:schemeClr val="tx2"/>
                </a:solidFill>
              </a:rPr>
              <a:t>OST Parents More Confident about Student Performance</a:t>
            </a:r>
          </a:p>
        </p:txBody>
      </p:sp>
      <p:graphicFrame>
        <p:nvGraphicFramePr>
          <p:cNvPr id="15" name="Chart 14">
            <a:extLst>
              <a:ext uri="{FF2B5EF4-FFF2-40B4-BE49-F238E27FC236}">
                <a16:creationId xmlns:a16="http://schemas.microsoft.com/office/drawing/2014/main" id="{C8293E7E-1083-204E-B0D2-65B0D2382F27}"/>
              </a:ext>
            </a:extLst>
          </p:cNvPr>
          <p:cNvGraphicFramePr/>
          <p:nvPr>
            <p:extLst>
              <p:ext uri="{D42A27DB-BD31-4B8C-83A1-F6EECF244321}">
                <p14:modId xmlns:p14="http://schemas.microsoft.com/office/powerpoint/2010/main" val="1608603701"/>
              </p:ext>
            </p:extLst>
          </p:nvPr>
        </p:nvGraphicFramePr>
        <p:xfrm>
          <a:off x="7508085" y="2965840"/>
          <a:ext cx="4683915" cy="3199811"/>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3">
            <a:extLst>
              <a:ext uri="{FF2B5EF4-FFF2-40B4-BE49-F238E27FC236}">
                <a16:creationId xmlns:a16="http://schemas.microsoft.com/office/drawing/2014/main" id="{3B0BADEF-C6E4-A64D-A5EF-5D6B8061593C}"/>
              </a:ext>
            </a:extLst>
          </p:cNvPr>
          <p:cNvSpPr txBox="1"/>
          <p:nvPr/>
        </p:nvSpPr>
        <p:spPr>
          <a:xfrm>
            <a:off x="7556995" y="3993292"/>
            <a:ext cx="3186240"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b="1" dirty="0"/>
              <a:t>Child is prepared for college</a:t>
            </a:r>
          </a:p>
        </p:txBody>
      </p:sp>
      <p:sp>
        <p:nvSpPr>
          <p:cNvPr id="19" name="TextBox 4">
            <a:extLst>
              <a:ext uri="{FF2B5EF4-FFF2-40B4-BE49-F238E27FC236}">
                <a16:creationId xmlns:a16="http://schemas.microsoft.com/office/drawing/2014/main" id="{DD22B33C-D3AB-2B46-974C-6FE387AD6A14}"/>
              </a:ext>
            </a:extLst>
          </p:cNvPr>
          <p:cNvSpPr txBox="1"/>
          <p:nvPr/>
        </p:nvSpPr>
        <p:spPr>
          <a:xfrm>
            <a:off x="7565072" y="2432484"/>
            <a:ext cx="2441694"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i="1" dirty="0">
                <a:solidFill>
                  <a:schemeClr val="tx2"/>
                </a:solidFill>
              </a:rPr>
              <a:t>Extremely confident…</a:t>
            </a:r>
          </a:p>
        </p:txBody>
      </p:sp>
      <p:sp>
        <p:nvSpPr>
          <p:cNvPr id="20" name="TextBox 5">
            <a:extLst>
              <a:ext uri="{FF2B5EF4-FFF2-40B4-BE49-F238E27FC236}">
                <a16:creationId xmlns:a16="http://schemas.microsoft.com/office/drawing/2014/main" id="{49A8B7F0-5838-3544-93D7-16682DD45DF6}"/>
              </a:ext>
            </a:extLst>
          </p:cNvPr>
          <p:cNvSpPr txBox="1"/>
          <p:nvPr/>
        </p:nvSpPr>
        <p:spPr>
          <a:xfrm>
            <a:off x="7116864" y="3250522"/>
            <a:ext cx="717134" cy="61209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50000"/>
              </a:lnSpc>
            </a:pPr>
            <a:r>
              <a:rPr lang="en-US" sz="1200" b="1" dirty="0">
                <a:solidFill>
                  <a:schemeClr val="accent1"/>
                </a:solidFill>
              </a:rPr>
              <a:t>OST</a:t>
            </a:r>
          </a:p>
          <a:p>
            <a:pPr>
              <a:lnSpc>
                <a:spcPct val="150000"/>
              </a:lnSpc>
            </a:pPr>
            <a:r>
              <a:rPr lang="en-US" sz="1200" dirty="0">
                <a:solidFill>
                  <a:schemeClr val="tx2"/>
                </a:solidFill>
              </a:rPr>
              <a:t>Non</a:t>
            </a:r>
          </a:p>
        </p:txBody>
      </p:sp>
      <p:sp>
        <p:nvSpPr>
          <p:cNvPr id="21" name="TextBox 6">
            <a:extLst>
              <a:ext uri="{FF2B5EF4-FFF2-40B4-BE49-F238E27FC236}">
                <a16:creationId xmlns:a16="http://schemas.microsoft.com/office/drawing/2014/main" id="{DD697A79-2804-9242-BA6B-E917713EC799}"/>
              </a:ext>
            </a:extLst>
          </p:cNvPr>
          <p:cNvSpPr txBox="1"/>
          <p:nvPr/>
        </p:nvSpPr>
        <p:spPr>
          <a:xfrm>
            <a:off x="7116864" y="4226375"/>
            <a:ext cx="717134" cy="61209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50000"/>
              </a:lnSpc>
            </a:pPr>
            <a:r>
              <a:rPr lang="en-US" sz="1200" b="1" dirty="0">
                <a:solidFill>
                  <a:schemeClr val="accent1"/>
                </a:solidFill>
              </a:rPr>
              <a:t>OST</a:t>
            </a:r>
          </a:p>
          <a:p>
            <a:pPr>
              <a:lnSpc>
                <a:spcPct val="150000"/>
              </a:lnSpc>
            </a:pPr>
            <a:r>
              <a:rPr lang="en-US" sz="1200" dirty="0">
                <a:solidFill>
                  <a:schemeClr val="tx2"/>
                </a:solidFill>
              </a:rPr>
              <a:t>Non</a:t>
            </a:r>
          </a:p>
        </p:txBody>
      </p:sp>
      <p:sp>
        <p:nvSpPr>
          <p:cNvPr id="22" name="TextBox 7">
            <a:extLst>
              <a:ext uri="{FF2B5EF4-FFF2-40B4-BE49-F238E27FC236}">
                <a16:creationId xmlns:a16="http://schemas.microsoft.com/office/drawing/2014/main" id="{2402B678-C42A-3944-9C0F-1EC625087EB1}"/>
              </a:ext>
            </a:extLst>
          </p:cNvPr>
          <p:cNvSpPr txBox="1"/>
          <p:nvPr/>
        </p:nvSpPr>
        <p:spPr>
          <a:xfrm>
            <a:off x="7574806" y="3011331"/>
            <a:ext cx="3186240"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b="1" dirty="0"/>
              <a:t>Child is prepared for next year</a:t>
            </a:r>
          </a:p>
        </p:txBody>
      </p:sp>
      <p:sp>
        <p:nvSpPr>
          <p:cNvPr id="23" name="TextBox 8">
            <a:extLst>
              <a:ext uri="{FF2B5EF4-FFF2-40B4-BE49-F238E27FC236}">
                <a16:creationId xmlns:a16="http://schemas.microsoft.com/office/drawing/2014/main" id="{3C49748B-604B-084C-B6AB-9C39D4BA7F2A}"/>
              </a:ext>
            </a:extLst>
          </p:cNvPr>
          <p:cNvSpPr txBox="1"/>
          <p:nvPr/>
        </p:nvSpPr>
        <p:spPr>
          <a:xfrm>
            <a:off x="7116864" y="5199763"/>
            <a:ext cx="717134" cy="61209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50000"/>
              </a:lnSpc>
            </a:pPr>
            <a:r>
              <a:rPr lang="en-US" sz="1200" b="1" dirty="0">
                <a:solidFill>
                  <a:schemeClr val="accent1"/>
                </a:solidFill>
              </a:rPr>
              <a:t>OST</a:t>
            </a:r>
          </a:p>
          <a:p>
            <a:pPr>
              <a:lnSpc>
                <a:spcPct val="150000"/>
              </a:lnSpc>
            </a:pPr>
            <a:r>
              <a:rPr lang="en-US" sz="1200" dirty="0">
                <a:solidFill>
                  <a:schemeClr val="tx2"/>
                </a:solidFill>
              </a:rPr>
              <a:t>Non</a:t>
            </a:r>
          </a:p>
        </p:txBody>
      </p:sp>
      <p:sp>
        <p:nvSpPr>
          <p:cNvPr id="3" name="TextBox 3">
            <a:extLst>
              <a:ext uri="{FF2B5EF4-FFF2-40B4-BE49-F238E27FC236}">
                <a16:creationId xmlns:a16="http://schemas.microsoft.com/office/drawing/2014/main" id="{1594101D-9DEA-00AE-7C38-5C5FFE022787}"/>
              </a:ext>
            </a:extLst>
          </p:cNvPr>
          <p:cNvSpPr txBox="1"/>
          <p:nvPr/>
        </p:nvSpPr>
        <p:spPr>
          <a:xfrm>
            <a:off x="7537284" y="4966425"/>
            <a:ext cx="4451515" cy="338554"/>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600" b="1" dirty="0"/>
              <a:t>Understand child’s academic performance</a:t>
            </a:r>
          </a:p>
        </p:txBody>
      </p:sp>
    </p:spTree>
    <p:extLst>
      <p:ext uri="{BB962C8B-B14F-4D97-AF65-F5344CB8AC3E}">
        <p14:creationId xmlns:p14="http://schemas.microsoft.com/office/powerpoint/2010/main" val="3126111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a:extLst>
              <a:ext uri="{FF2B5EF4-FFF2-40B4-BE49-F238E27FC236}">
                <a16:creationId xmlns:a16="http://schemas.microsoft.com/office/drawing/2014/main" id="{2D40E6CB-5C58-AD45-8BB9-03F3F5951646}"/>
              </a:ext>
            </a:extLst>
          </p:cNvPr>
          <p:cNvGraphicFramePr/>
          <p:nvPr>
            <p:extLst>
              <p:ext uri="{D42A27DB-BD31-4B8C-83A1-F6EECF244321}">
                <p14:modId xmlns:p14="http://schemas.microsoft.com/office/powerpoint/2010/main" val="4280571332"/>
              </p:ext>
            </p:extLst>
          </p:nvPr>
        </p:nvGraphicFramePr>
        <p:xfrm>
          <a:off x="1008009" y="924259"/>
          <a:ext cx="8385213" cy="5984541"/>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a:extLst>
              <a:ext uri="{FF2B5EF4-FFF2-40B4-BE49-F238E27FC236}">
                <a16:creationId xmlns:a16="http://schemas.microsoft.com/office/drawing/2014/main" id="{9F7DC04E-EF5C-6547-B76E-336DB4C33EE7}"/>
              </a:ext>
            </a:extLst>
          </p:cNvPr>
          <p:cNvSpPr/>
          <p:nvPr/>
        </p:nvSpPr>
        <p:spPr>
          <a:xfrm>
            <a:off x="1332101" y="1306830"/>
            <a:ext cx="8248779"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 name="Rectangle 2">
            <a:extLst>
              <a:ext uri="{FF2B5EF4-FFF2-40B4-BE49-F238E27FC236}">
                <a16:creationId xmlns:a16="http://schemas.microsoft.com/office/drawing/2014/main" id="{485008BE-671F-B343-9D19-F6C6E101EBF7}"/>
              </a:ext>
            </a:extLst>
          </p:cNvPr>
          <p:cNvSpPr/>
          <p:nvPr/>
        </p:nvSpPr>
        <p:spPr>
          <a:xfrm>
            <a:off x="1332101" y="6356350"/>
            <a:ext cx="8248779"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OST Parents Report Their Children Doing Better Academically Across Subgroups</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23</a:t>
            </a:fld>
            <a:endParaRPr lang="en-US" dirty="0"/>
          </a:p>
        </p:txBody>
      </p:sp>
      <p:graphicFrame>
        <p:nvGraphicFramePr>
          <p:cNvPr id="32" name="Table 13">
            <a:extLst>
              <a:ext uri="{FF2B5EF4-FFF2-40B4-BE49-F238E27FC236}">
                <a16:creationId xmlns:a16="http://schemas.microsoft.com/office/drawing/2014/main" id="{7A4B3984-8112-D34D-B52D-83106819A7A9}"/>
              </a:ext>
            </a:extLst>
          </p:cNvPr>
          <p:cNvGraphicFramePr>
            <a:graphicFrameLocks noGrp="1"/>
          </p:cNvGraphicFramePr>
          <p:nvPr>
            <p:extLst>
              <p:ext uri="{D42A27DB-BD31-4B8C-83A1-F6EECF244321}">
                <p14:modId xmlns:p14="http://schemas.microsoft.com/office/powerpoint/2010/main" val="1991721582"/>
              </p:ext>
            </p:extLst>
          </p:nvPr>
        </p:nvGraphicFramePr>
        <p:xfrm>
          <a:off x="1061589" y="1555750"/>
          <a:ext cx="8049018" cy="4800600"/>
        </p:xfrm>
        <a:graphic>
          <a:graphicData uri="http://schemas.openxmlformats.org/drawingml/2006/table">
            <a:tbl>
              <a:tblPr>
                <a:tableStyleId>{5C22544A-7EE6-4342-B048-85BDC9FD1C3A}</a:tableStyleId>
              </a:tblPr>
              <a:tblGrid>
                <a:gridCol w="1010948">
                  <a:extLst>
                    <a:ext uri="{9D8B030D-6E8A-4147-A177-3AD203B41FA5}">
                      <a16:colId xmlns:a16="http://schemas.microsoft.com/office/drawing/2014/main" val="1199234038"/>
                    </a:ext>
                  </a:extLst>
                </a:gridCol>
                <a:gridCol w="7038070">
                  <a:extLst>
                    <a:ext uri="{9D8B030D-6E8A-4147-A177-3AD203B41FA5}">
                      <a16:colId xmlns:a16="http://schemas.microsoft.com/office/drawing/2014/main" val="336085744"/>
                    </a:ext>
                  </a:extLst>
                </a:gridCol>
              </a:tblGrid>
              <a:tr h="250994">
                <a:tc>
                  <a:txBody>
                    <a:bodyPr/>
                    <a:lstStyle/>
                    <a:p>
                      <a:pPr algn="r"/>
                      <a:r>
                        <a:rPr lang="en-US" sz="1150" dirty="0">
                          <a:solidFill>
                            <a:schemeClr val="tx2"/>
                          </a:solidFill>
                        </a:rPr>
                        <a:t>Black</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6">
                  <a:txBody>
                    <a:bodyPr/>
                    <a:lstStyle/>
                    <a:p>
                      <a:pPr algn="r"/>
                      <a:endParaRPr lang="en-US" sz="1150" dirty="0"/>
                    </a:p>
                  </a:txBody>
                  <a:tcPr marL="45720" marR="4572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83130220"/>
                  </a:ext>
                </a:extLst>
              </a:tr>
              <a:tr h="250994">
                <a:tc>
                  <a:txBody>
                    <a:bodyPr/>
                    <a:lstStyle/>
                    <a:p>
                      <a:pPr algn="r"/>
                      <a:r>
                        <a:rPr lang="en-US" sz="1150" dirty="0">
                          <a:solidFill>
                            <a:schemeClr val="tx2"/>
                          </a:solidFill>
                        </a:rPr>
                        <a:t>Hispanic</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76571165"/>
                  </a:ext>
                </a:extLst>
              </a:tr>
              <a:tr h="250994">
                <a:tc>
                  <a:txBody>
                    <a:bodyPr/>
                    <a:lstStyle/>
                    <a:p>
                      <a:pPr algn="r"/>
                      <a:r>
                        <a:rPr lang="en-US" sz="1150" dirty="0">
                          <a:solidFill>
                            <a:schemeClr val="tx2"/>
                          </a:solidFill>
                        </a:rPr>
                        <a:t>White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449025344"/>
                  </a:ext>
                </a:extLst>
              </a:tr>
              <a:tr h="250994">
                <a:tc>
                  <a:txBody>
                    <a:bodyPr/>
                    <a:lstStyle/>
                    <a:p>
                      <a:pPr algn="r"/>
                      <a:r>
                        <a:rPr lang="en-US" sz="1150" dirty="0">
                          <a:solidFill>
                            <a:schemeClr val="tx2"/>
                          </a:solidFill>
                        </a:rPr>
                        <a:t>Low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234901219"/>
                  </a:ext>
                </a:extLst>
              </a:tr>
              <a:tr h="250994">
                <a:tc>
                  <a:txBody>
                    <a:bodyPr/>
                    <a:lstStyle/>
                    <a:p>
                      <a:pPr algn="r"/>
                      <a:r>
                        <a:rPr lang="en-US" sz="1150" dirty="0">
                          <a:solidFill>
                            <a:schemeClr val="tx2"/>
                          </a:solidFill>
                        </a:rPr>
                        <a:t>Mid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220244923"/>
                  </a:ext>
                </a:extLst>
              </a:tr>
              <a:tr h="250994">
                <a:tc>
                  <a:txBody>
                    <a:bodyPr/>
                    <a:lstStyle/>
                    <a:p>
                      <a:pPr algn="r"/>
                      <a:r>
                        <a:rPr lang="en-US" sz="1150" dirty="0">
                          <a:solidFill>
                            <a:schemeClr val="tx2"/>
                          </a:solidFill>
                        </a:rPr>
                        <a:t>High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336217103"/>
                  </a:ext>
                </a:extLst>
              </a:tr>
              <a:tr h="250994">
                <a:tc>
                  <a:txBody>
                    <a:bodyPr/>
                    <a:lstStyle/>
                    <a:p>
                      <a:pPr algn="r"/>
                      <a:r>
                        <a:rPr lang="en-US" sz="1150" dirty="0">
                          <a:solidFill>
                            <a:schemeClr val="tx2"/>
                          </a:solidFill>
                        </a:rPr>
                        <a:t>Black</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6">
                  <a:txBody>
                    <a:bodyPr/>
                    <a:lstStyle/>
                    <a:p>
                      <a:pPr algn="r"/>
                      <a:endParaRPr lang="en-US" sz="1150" dirty="0"/>
                    </a:p>
                  </a:txBody>
                  <a:tcPr marL="45720" marR="4572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47099892"/>
                  </a:ext>
                </a:extLst>
              </a:tr>
              <a:tr h="250994">
                <a:tc>
                  <a:txBody>
                    <a:bodyPr/>
                    <a:lstStyle/>
                    <a:p>
                      <a:pPr algn="r"/>
                      <a:r>
                        <a:rPr lang="en-US" sz="1150" dirty="0">
                          <a:solidFill>
                            <a:schemeClr val="tx2"/>
                          </a:solidFill>
                        </a:rPr>
                        <a:t>Hispanic</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421863786"/>
                  </a:ext>
                </a:extLst>
              </a:tr>
              <a:tr h="250994">
                <a:tc>
                  <a:txBody>
                    <a:bodyPr/>
                    <a:lstStyle/>
                    <a:p>
                      <a:pPr algn="r"/>
                      <a:r>
                        <a:rPr lang="en-US" sz="1150" dirty="0">
                          <a:solidFill>
                            <a:schemeClr val="tx2"/>
                          </a:solidFill>
                        </a:rPr>
                        <a:t>White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92185132"/>
                  </a:ext>
                </a:extLst>
              </a:tr>
              <a:tr h="250994">
                <a:tc>
                  <a:txBody>
                    <a:bodyPr/>
                    <a:lstStyle/>
                    <a:p>
                      <a:pPr algn="r"/>
                      <a:r>
                        <a:rPr lang="en-US" sz="1150" dirty="0">
                          <a:solidFill>
                            <a:schemeClr val="tx2"/>
                          </a:solidFill>
                        </a:rPr>
                        <a:t>Low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470729201"/>
                  </a:ext>
                </a:extLst>
              </a:tr>
              <a:tr h="250994">
                <a:tc>
                  <a:txBody>
                    <a:bodyPr/>
                    <a:lstStyle/>
                    <a:p>
                      <a:pPr algn="r"/>
                      <a:r>
                        <a:rPr lang="en-US" sz="1150" dirty="0">
                          <a:solidFill>
                            <a:schemeClr val="tx2"/>
                          </a:solidFill>
                        </a:rPr>
                        <a:t>Mid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676092605"/>
                  </a:ext>
                </a:extLst>
              </a:tr>
              <a:tr h="250994">
                <a:tc>
                  <a:txBody>
                    <a:bodyPr/>
                    <a:lstStyle/>
                    <a:p>
                      <a:pPr algn="r"/>
                      <a:r>
                        <a:rPr lang="en-US" sz="1150" dirty="0">
                          <a:solidFill>
                            <a:schemeClr val="tx2"/>
                          </a:solidFill>
                        </a:rPr>
                        <a:t>High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697715497"/>
                  </a:ext>
                </a:extLst>
              </a:tr>
              <a:tr h="250994">
                <a:tc>
                  <a:txBody>
                    <a:bodyPr/>
                    <a:lstStyle/>
                    <a:p>
                      <a:pPr algn="r"/>
                      <a:r>
                        <a:rPr lang="en-US" sz="1150" dirty="0">
                          <a:solidFill>
                            <a:schemeClr val="tx2"/>
                          </a:solidFill>
                        </a:rPr>
                        <a:t>Black</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6">
                  <a:txBody>
                    <a:bodyPr/>
                    <a:lstStyle/>
                    <a:p>
                      <a:pPr algn="r"/>
                      <a:endParaRPr lang="en-US" sz="1150" dirty="0"/>
                    </a:p>
                  </a:txBody>
                  <a:tcPr marL="45720" marR="45720"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8137681"/>
                  </a:ext>
                </a:extLst>
              </a:tr>
              <a:tr h="250994">
                <a:tc>
                  <a:txBody>
                    <a:bodyPr/>
                    <a:lstStyle/>
                    <a:p>
                      <a:pPr algn="r"/>
                      <a:r>
                        <a:rPr lang="en-US" sz="1150" dirty="0">
                          <a:solidFill>
                            <a:schemeClr val="tx2"/>
                          </a:solidFill>
                        </a:rPr>
                        <a:t>Hispanic</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43876447"/>
                  </a:ext>
                </a:extLst>
              </a:tr>
              <a:tr h="250994">
                <a:tc>
                  <a:txBody>
                    <a:bodyPr/>
                    <a:lstStyle/>
                    <a:p>
                      <a:pPr algn="r"/>
                      <a:r>
                        <a:rPr lang="en-US" sz="1150" dirty="0">
                          <a:solidFill>
                            <a:schemeClr val="tx2"/>
                          </a:solidFill>
                        </a:rPr>
                        <a:t>White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62228728"/>
                  </a:ext>
                </a:extLst>
              </a:tr>
              <a:tr h="250994">
                <a:tc>
                  <a:txBody>
                    <a:bodyPr/>
                    <a:lstStyle/>
                    <a:p>
                      <a:pPr algn="r"/>
                      <a:r>
                        <a:rPr lang="en-US" sz="1150" dirty="0">
                          <a:solidFill>
                            <a:schemeClr val="tx2"/>
                          </a:solidFill>
                        </a:rPr>
                        <a:t>Low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20310366"/>
                  </a:ext>
                </a:extLst>
              </a:tr>
              <a:tr h="250994">
                <a:tc>
                  <a:txBody>
                    <a:bodyPr/>
                    <a:lstStyle/>
                    <a:p>
                      <a:pPr algn="r"/>
                      <a:r>
                        <a:rPr lang="en-US" sz="1150" dirty="0">
                          <a:solidFill>
                            <a:schemeClr val="tx2"/>
                          </a:solidFill>
                        </a:rPr>
                        <a:t>Mid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4517383"/>
                  </a:ext>
                </a:extLst>
              </a:tr>
              <a:tr h="0">
                <a:tc>
                  <a:txBody>
                    <a:bodyPr/>
                    <a:lstStyle/>
                    <a:p>
                      <a:pPr algn="r"/>
                      <a:r>
                        <a:rPr lang="en-US" sz="1150" dirty="0">
                          <a:solidFill>
                            <a:schemeClr val="tx2"/>
                          </a:solidFill>
                        </a:rPr>
                        <a:t>High Income</a:t>
                      </a:r>
                    </a:p>
                  </a:txBody>
                  <a:tcPr marL="45720" marR="4572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vMerge="1">
                  <a:txBody>
                    <a:bodyPr/>
                    <a:lstStyle/>
                    <a:p>
                      <a:pPr algn="r"/>
                      <a:endParaRPr lang="en-US" sz="1150" dirty="0"/>
                    </a:p>
                  </a:txBody>
                  <a:tcPr marL="45720" marR="4572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48889609"/>
                  </a:ext>
                </a:extLst>
              </a:tr>
            </a:tbl>
          </a:graphicData>
        </a:graphic>
      </p:graphicFrame>
      <p:sp>
        <p:nvSpPr>
          <p:cNvPr id="35" name="Rectangle 34">
            <a:extLst>
              <a:ext uri="{FF2B5EF4-FFF2-40B4-BE49-F238E27FC236}">
                <a16:creationId xmlns:a16="http://schemas.microsoft.com/office/drawing/2014/main" id="{BC9DA118-4230-4A4B-AC1D-FC1EB4D43252}"/>
              </a:ext>
            </a:extLst>
          </p:cNvPr>
          <p:cNvSpPr/>
          <p:nvPr/>
        </p:nvSpPr>
        <p:spPr>
          <a:xfrm>
            <a:off x="961709" y="1286510"/>
            <a:ext cx="8248779" cy="27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6" name="Rounded Rectangle 35">
            <a:extLst>
              <a:ext uri="{FF2B5EF4-FFF2-40B4-BE49-F238E27FC236}">
                <a16:creationId xmlns:a16="http://schemas.microsoft.com/office/drawing/2014/main" id="{6693397E-D74C-EA4B-9595-F4BC27520643}"/>
              </a:ext>
            </a:extLst>
          </p:cNvPr>
          <p:cNvSpPr>
            <a:spLocks noChangeAspect="1"/>
          </p:cNvSpPr>
          <p:nvPr/>
        </p:nvSpPr>
        <p:spPr>
          <a:xfrm rot="16200000">
            <a:off x="-48186" y="2113289"/>
            <a:ext cx="1435608" cy="419589"/>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4470"/>
                </a:solidFill>
              </a:rPr>
              <a:t>All A’s</a:t>
            </a:r>
            <a:endParaRPr lang="en-US" sz="1100" dirty="0">
              <a:solidFill>
                <a:srgbClr val="114470"/>
              </a:solidFill>
            </a:endParaRPr>
          </a:p>
        </p:txBody>
      </p:sp>
      <p:sp>
        <p:nvSpPr>
          <p:cNvPr id="37" name="Rounded Rectangle 36">
            <a:extLst>
              <a:ext uri="{FF2B5EF4-FFF2-40B4-BE49-F238E27FC236}">
                <a16:creationId xmlns:a16="http://schemas.microsoft.com/office/drawing/2014/main" id="{1E416899-CB42-614B-9610-3ADE75EA7010}"/>
              </a:ext>
            </a:extLst>
          </p:cNvPr>
          <p:cNvSpPr>
            <a:spLocks noChangeAspect="1"/>
          </p:cNvSpPr>
          <p:nvPr/>
        </p:nvSpPr>
        <p:spPr>
          <a:xfrm rot="16200000">
            <a:off x="-48186" y="3740922"/>
            <a:ext cx="1435608" cy="419589"/>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14470"/>
                </a:solidFill>
              </a:rPr>
              <a:t>Above Grade Level in Math</a:t>
            </a:r>
          </a:p>
        </p:txBody>
      </p:sp>
      <p:sp>
        <p:nvSpPr>
          <p:cNvPr id="38" name="Rounded Rectangle 37">
            <a:extLst>
              <a:ext uri="{FF2B5EF4-FFF2-40B4-BE49-F238E27FC236}">
                <a16:creationId xmlns:a16="http://schemas.microsoft.com/office/drawing/2014/main" id="{3DEDCCD0-CA16-A54E-9C93-AD5F15A578EF}"/>
              </a:ext>
            </a:extLst>
          </p:cNvPr>
          <p:cNvSpPr>
            <a:spLocks noChangeAspect="1"/>
          </p:cNvSpPr>
          <p:nvPr/>
        </p:nvSpPr>
        <p:spPr>
          <a:xfrm rot="16200000">
            <a:off x="-86460" y="5238839"/>
            <a:ext cx="1435608" cy="660734"/>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pc="-20" dirty="0">
                <a:solidFill>
                  <a:srgbClr val="114470"/>
                </a:solidFill>
              </a:rPr>
              <a:t>Above Grade Level in Reading</a:t>
            </a:r>
          </a:p>
        </p:txBody>
      </p:sp>
      <p:sp>
        <p:nvSpPr>
          <p:cNvPr id="39" name="Rounded Rectangle 38">
            <a:extLst>
              <a:ext uri="{FF2B5EF4-FFF2-40B4-BE49-F238E27FC236}">
                <a16:creationId xmlns:a16="http://schemas.microsoft.com/office/drawing/2014/main" id="{D0F1DA5D-B9F1-4E47-B14E-B72D1AD4FC43}"/>
              </a:ext>
            </a:extLst>
          </p:cNvPr>
          <p:cNvSpPr>
            <a:spLocks noChangeAspect="1"/>
          </p:cNvSpPr>
          <p:nvPr/>
        </p:nvSpPr>
        <p:spPr>
          <a:xfrm>
            <a:off x="9328725" y="1748423"/>
            <a:ext cx="2562301" cy="1239521"/>
          </a:xfrm>
          <a:prstGeom prst="roundRect">
            <a:avLst>
              <a:gd name="adj" fmla="val 29179"/>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6CABE4"/>
              </a:buClr>
              <a:buSzPct val="100000"/>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There are more pronounced differences between White, Hispanic, middle and high-income OST vs. Non-OST Parents on grades</a:t>
            </a:r>
          </a:p>
        </p:txBody>
      </p:sp>
      <p:sp>
        <p:nvSpPr>
          <p:cNvPr id="40" name="Rounded Rectangle 39">
            <a:extLst>
              <a:ext uri="{FF2B5EF4-FFF2-40B4-BE49-F238E27FC236}">
                <a16:creationId xmlns:a16="http://schemas.microsoft.com/office/drawing/2014/main" id="{B5C98211-6AD7-534E-A966-C727B0A13B1E}"/>
              </a:ext>
            </a:extLst>
          </p:cNvPr>
          <p:cNvSpPr>
            <a:spLocks noChangeAspect="1"/>
          </p:cNvSpPr>
          <p:nvPr/>
        </p:nvSpPr>
        <p:spPr>
          <a:xfrm>
            <a:off x="9328726" y="3330955"/>
            <a:ext cx="2562301" cy="1239521"/>
          </a:xfrm>
          <a:prstGeom prst="roundRect">
            <a:avLst>
              <a:gd name="adj" fmla="val 27775"/>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6CABE4"/>
              </a:buClr>
              <a:buSzPct val="100000"/>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There are more pronounced differences between White, Hispanic, and high-income OST vs. Non-OST Parents on Math assessments</a:t>
            </a:r>
          </a:p>
        </p:txBody>
      </p:sp>
      <p:sp>
        <p:nvSpPr>
          <p:cNvPr id="41" name="Rounded Rectangle 40">
            <a:extLst>
              <a:ext uri="{FF2B5EF4-FFF2-40B4-BE49-F238E27FC236}">
                <a16:creationId xmlns:a16="http://schemas.microsoft.com/office/drawing/2014/main" id="{94610BD0-C80A-C846-B311-34A1073E9DBF}"/>
              </a:ext>
            </a:extLst>
          </p:cNvPr>
          <p:cNvSpPr>
            <a:spLocks noChangeAspect="1"/>
          </p:cNvSpPr>
          <p:nvPr/>
        </p:nvSpPr>
        <p:spPr>
          <a:xfrm>
            <a:off x="9328725" y="4931409"/>
            <a:ext cx="2562301" cy="1239521"/>
          </a:xfrm>
          <a:prstGeom prst="roundRect">
            <a:avLst>
              <a:gd name="adj" fmla="val 283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6CABE4"/>
              </a:buClr>
              <a:buSzPct val="100000"/>
            </a:pPr>
            <a:r>
              <a:rPr lang="en-US" sz="1200" dirty="0">
                <a:solidFill>
                  <a:srgbClr val="114470"/>
                </a:solidFill>
                <a:latin typeface="Arial" panose="020B0604020202020204" pitchFamily="34" charset="0"/>
                <a:ea typeface="Calibri" panose="020F0502020204030204" pitchFamily="34" charset="0"/>
                <a:cs typeface="Arial" panose="020B0604020202020204" pitchFamily="34" charset="0"/>
              </a:rPr>
              <a:t>There are more pronounced differences between Black and Hispanic OST vs. Non-OST Parents on Reading assessments</a:t>
            </a:r>
          </a:p>
        </p:txBody>
      </p:sp>
      <p:sp>
        <p:nvSpPr>
          <p:cNvPr id="42" name="TextBox 41">
            <a:extLst>
              <a:ext uri="{FF2B5EF4-FFF2-40B4-BE49-F238E27FC236}">
                <a16:creationId xmlns:a16="http://schemas.microsoft.com/office/drawing/2014/main" id="{303A7DF3-CFFA-8B4B-9B95-20681DD17403}"/>
              </a:ext>
            </a:extLst>
          </p:cNvPr>
          <p:cNvSpPr txBox="1"/>
          <p:nvPr/>
        </p:nvSpPr>
        <p:spPr>
          <a:xfrm>
            <a:off x="9328724" y="1408539"/>
            <a:ext cx="2562301" cy="307777"/>
          </a:xfrm>
          <a:prstGeom prst="rect">
            <a:avLst/>
          </a:prstGeom>
          <a:noFill/>
        </p:spPr>
        <p:txBody>
          <a:bodyPr wrap="square">
            <a:spAutoFit/>
          </a:bodyPr>
          <a:lstStyle/>
          <a:p>
            <a:pPr algn="ctr"/>
            <a:r>
              <a:rPr lang="en-US" sz="1400" b="1" dirty="0">
                <a:solidFill>
                  <a:schemeClr val="tx2"/>
                </a:solidFill>
              </a:rPr>
              <a:t>Subgroup Distinctions</a:t>
            </a:r>
          </a:p>
        </p:txBody>
      </p:sp>
      <p:graphicFrame>
        <p:nvGraphicFramePr>
          <p:cNvPr id="43" name="Table 42">
            <a:extLst>
              <a:ext uri="{FF2B5EF4-FFF2-40B4-BE49-F238E27FC236}">
                <a16:creationId xmlns:a16="http://schemas.microsoft.com/office/drawing/2014/main" id="{EBE00A49-483A-0D45-90C8-64B4A7249651}"/>
              </a:ext>
            </a:extLst>
          </p:cNvPr>
          <p:cNvGraphicFramePr>
            <a:graphicFrameLocks noGrp="1"/>
          </p:cNvGraphicFramePr>
          <p:nvPr>
            <p:extLst>
              <p:ext uri="{D42A27DB-BD31-4B8C-83A1-F6EECF244321}">
                <p14:modId xmlns:p14="http://schemas.microsoft.com/office/powerpoint/2010/main" val="923038962"/>
              </p:ext>
            </p:extLst>
          </p:nvPr>
        </p:nvGraphicFramePr>
        <p:xfrm>
          <a:off x="2576396" y="5720635"/>
          <a:ext cx="1150651" cy="751213"/>
        </p:xfrm>
        <a:graphic>
          <a:graphicData uri="http://schemas.openxmlformats.org/drawingml/2006/table">
            <a:tbl>
              <a:tblPr>
                <a:tableStyleId>{5C22544A-7EE6-4342-B048-85BDC9FD1C3A}</a:tableStyleId>
              </a:tblPr>
              <a:tblGrid>
                <a:gridCol w="1150651">
                  <a:extLst>
                    <a:ext uri="{9D8B030D-6E8A-4147-A177-3AD203B41FA5}">
                      <a16:colId xmlns:a16="http://schemas.microsoft.com/office/drawing/2014/main" val="1199234038"/>
                    </a:ext>
                  </a:extLst>
                </a:gridCol>
              </a:tblGrid>
              <a:tr h="270272">
                <a:tc>
                  <a:txBody>
                    <a:bodyPr/>
                    <a:lstStyle/>
                    <a:p>
                      <a:pPr algn="l"/>
                      <a:r>
                        <a:rPr lang="en-US" sz="1400" dirty="0"/>
                        <a:t>OST</a:t>
                      </a:r>
                    </a:p>
                  </a:txBody>
                  <a:tcPr marL="71355" marR="71355" marT="35677" marB="35677">
                    <a:noFill/>
                  </a:tcPr>
                </a:tc>
                <a:extLst>
                  <a:ext uri="{0D108BD9-81ED-4DB2-BD59-A6C34878D82A}">
                    <a16:rowId xmlns:a16="http://schemas.microsoft.com/office/drawing/2014/main" val="1083130220"/>
                  </a:ext>
                </a:extLst>
              </a:tr>
              <a:tr h="466499">
                <a:tc>
                  <a:txBody>
                    <a:bodyPr/>
                    <a:lstStyle/>
                    <a:p>
                      <a:pPr algn="l"/>
                      <a:r>
                        <a:rPr lang="en-US" sz="1400" dirty="0"/>
                        <a:t>Non-OST</a:t>
                      </a:r>
                    </a:p>
                  </a:txBody>
                  <a:tcPr marL="71355" marR="71355" marT="35677" marB="35677">
                    <a:noFill/>
                  </a:tcPr>
                </a:tc>
                <a:extLst>
                  <a:ext uri="{0D108BD9-81ED-4DB2-BD59-A6C34878D82A}">
                    <a16:rowId xmlns:a16="http://schemas.microsoft.com/office/drawing/2014/main" val="1876571165"/>
                  </a:ext>
                </a:extLst>
              </a:tr>
            </a:tbl>
          </a:graphicData>
        </a:graphic>
      </p:graphicFrame>
      <p:sp>
        <p:nvSpPr>
          <p:cNvPr id="44" name="Oval 43">
            <a:extLst>
              <a:ext uri="{FF2B5EF4-FFF2-40B4-BE49-F238E27FC236}">
                <a16:creationId xmlns:a16="http://schemas.microsoft.com/office/drawing/2014/main" id="{E95B0A39-417A-F149-8BFE-0B835C3C435B}"/>
              </a:ext>
            </a:extLst>
          </p:cNvPr>
          <p:cNvSpPr/>
          <p:nvPr/>
        </p:nvSpPr>
        <p:spPr>
          <a:xfrm>
            <a:off x="2342606" y="6071314"/>
            <a:ext cx="169892" cy="169892"/>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45" name="Oval 44">
            <a:extLst>
              <a:ext uri="{FF2B5EF4-FFF2-40B4-BE49-F238E27FC236}">
                <a16:creationId xmlns:a16="http://schemas.microsoft.com/office/drawing/2014/main" id="{C35A8E7B-F5D4-974D-9DBD-D6F4E0E4A4B8}"/>
              </a:ext>
            </a:extLst>
          </p:cNvPr>
          <p:cNvSpPr/>
          <p:nvPr/>
        </p:nvSpPr>
        <p:spPr>
          <a:xfrm>
            <a:off x="2342606" y="5790085"/>
            <a:ext cx="169892" cy="1698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7EB2D24-BB4F-4AE9-B2A9-2626BB61672D}"/>
              </a:ext>
            </a:extLst>
          </p:cNvPr>
          <p:cNvCxnSpPr>
            <a:cxnSpLocks/>
          </p:cNvCxnSpPr>
          <p:nvPr/>
        </p:nvCxnSpPr>
        <p:spPr>
          <a:xfrm rot="5400000" flipV="1">
            <a:off x="2862962" y="2277028"/>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599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58ED3-E91B-4BAD-8B76-06225241EA10}"/>
              </a:ext>
            </a:extLst>
          </p:cNvPr>
          <p:cNvSpPr>
            <a:spLocks noGrp="1"/>
          </p:cNvSpPr>
          <p:nvPr>
            <p:ph type="sldNum" sz="quarter" idx="12"/>
          </p:nvPr>
        </p:nvSpPr>
        <p:spPr>
          <a:prstGeom prst="rect">
            <a:avLst/>
          </a:prstGeom>
        </p:spPr>
        <p:txBody>
          <a:bodyPr/>
          <a:lstStyle/>
          <a:p>
            <a:fld id="{62DFECC4-1679-4D45-9635-E86BD1EE09E9}" type="slidenum">
              <a:rPr lang="en-US" smtClean="0"/>
              <a:pPr/>
              <a:t>24</a:t>
            </a:fld>
            <a:endParaRPr lang="en-US" dirty="0"/>
          </a:p>
        </p:txBody>
      </p:sp>
      <p:sp>
        <p:nvSpPr>
          <p:cNvPr id="14" name="Rounded Rectangle 13">
            <a:extLst>
              <a:ext uri="{FF2B5EF4-FFF2-40B4-BE49-F238E27FC236}">
                <a16:creationId xmlns:a16="http://schemas.microsoft.com/office/drawing/2014/main" id="{71D51B16-ED79-44FF-A02D-BCEAABE8456A}"/>
              </a:ext>
            </a:extLst>
          </p:cNvPr>
          <p:cNvSpPr>
            <a:spLocks noChangeAspect="1"/>
          </p:cNvSpPr>
          <p:nvPr/>
        </p:nvSpPr>
        <p:spPr>
          <a:xfrm>
            <a:off x="5393114" y="4887522"/>
            <a:ext cx="5553560" cy="733722"/>
          </a:xfrm>
          <a:prstGeom prst="roundRect">
            <a:avLst>
              <a:gd name="adj" fmla="val 50000"/>
            </a:avLst>
          </a:prstGeom>
          <a:solidFill>
            <a:srgbClr val="104370"/>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hlinkClick r:id="rId3">
                  <a:extLst>
                    <a:ext uri="{A12FA001-AC4F-418D-AE19-62706E023703}">
                      <ahyp:hlinkClr xmlns:ahyp="http://schemas.microsoft.com/office/drawing/2018/hyperlinkcolor" val="tx"/>
                    </a:ext>
                  </a:extLst>
                </a:hlinkClick>
              </a:rPr>
              <a:t>Get the Playbook</a:t>
            </a:r>
            <a:endParaRPr lang="en-US" sz="1600" b="1" dirty="0">
              <a:solidFill>
                <a:schemeClr val="bg1"/>
              </a:solidFill>
            </a:endParaRPr>
          </a:p>
        </p:txBody>
      </p:sp>
      <p:sp>
        <p:nvSpPr>
          <p:cNvPr id="9" name="TextBox 8">
            <a:extLst>
              <a:ext uri="{FF2B5EF4-FFF2-40B4-BE49-F238E27FC236}">
                <a16:creationId xmlns:a16="http://schemas.microsoft.com/office/drawing/2014/main" id="{2C92847A-A51F-4DFD-BCB7-41C2EB2F4373}"/>
              </a:ext>
            </a:extLst>
          </p:cNvPr>
          <p:cNvSpPr txBox="1"/>
          <p:nvPr/>
        </p:nvSpPr>
        <p:spPr>
          <a:xfrm>
            <a:off x="4962055" y="2059394"/>
            <a:ext cx="6188182" cy="3170099"/>
          </a:xfrm>
          <a:prstGeom prst="rect">
            <a:avLst/>
          </a:prstGeom>
          <a:noFill/>
        </p:spPr>
        <p:txBody>
          <a:bodyPr wrap="square" rtlCol="0">
            <a:spAutoFit/>
          </a:bodyPr>
          <a:lstStyle/>
          <a:p>
            <a:pPr marL="285750" indent="-285750">
              <a:buBlip>
                <a:blip r:embed="rId4"/>
              </a:buBlip>
            </a:pPr>
            <a:r>
              <a:rPr lang="en-US" sz="2800" dirty="0">
                <a:solidFill>
                  <a:srgbClr val="104370"/>
                </a:solidFill>
              </a:rPr>
              <a:t> Research Deck</a:t>
            </a:r>
          </a:p>
          <a:p>
            <a:pPr marL="285750" indent="-285750">
              <a:buBlip>
                <a:blip r:embed="rId4"/>
              </a:buBlip>
            </a:pPr>
            <a:r>
              <a:rPr lang="en-US" sz="2800" dirty="0">
                <a:solidFill>
                  <a:srgbClr val="104370"/>
                </a:solidFill>
              </a:rPr>
              <a:t> Promotional Video </a:t>
            </a:r>
          </a:p>
          <a:p>
            <a:pPr marL="285750" indent="-285750">
              <a:buBlip>
                <a:blip r:embed="rId4"/>
              </a:buBlip>
            </a:pPr>
            <a:r>
              <a:rPr lang="en-US" sz="2800" dirty="0">
                <a:solidFill>
                  <a:srgbClr val="104370"/>
                </a:solidFill>
              </a:rPr>
              <a:t> Messaging Summary</a:t>
            </a:r>
          </a:p>
          <a:p>
            <a:pPr marL="285750" indent="-285750">
              <a:buBlip>
                <a:blip r:embed="rId4"/>
              </a:buBlip>
            </a:pPr>
            <a:r>
              <a:rPr lang="en-US" sz="2800" dirty="0">
                <a:solidFill>
                  <a:srgbClr val="104370"/>
                </a:solidFill>
              </a:rPr>
              <a:t> Social media Toolkit &amp; Infographics</a:t>
            </a:r>
          </a:p>
          <a:p>
            <a:pPr marL="285750" indent="-285750">
              <a:buBlip>
                <a:blip r:embed="rId4"/>
              </a:buBlip>
            </a:pPr>
            <a:r>
              <a:rPr lang="en-US" sz="2800" dirty="0">
                <a:solidFill>
                  <a:srgbClr val="104370"/>
                </a:solidFill>
              </a:rPr>
              <a:t> Blogs</a:t>
            </a:r>
          </a:p>
          <a:p>
            <a:r>
              <a:rPr lang="en-US" sz="2800" dirty="0">
                <a:solidFill>
                  <a:srgbClr val="104370"/>
                </a:solidFill>
              </a:rPr>
              <a:t> </a:t>
            </a:r>
          </a:p>
          <a:p>
            <a:pPr marL="285750" indent="-285750">
              <a:buBlip>
                <a:blip r:embed="rId4"/>
              </a:buBlip>
            </a:pPr>
            <a:endParaRPr lang="en-US" sz="3200" dirty="0"/>
          </a:p>
        </p:txBody>
      </p:sp>
      <p:sp>
        <p:nvSpPr>
          <p:cNvPr id="4" name="TextBox 3">
            <a:extLst>
              <a:ext uri="{FF2B5EF4-FFF2-40B4-BE49-F238E27FC236}">
                <a16:creationId xmlns:a16="http://schemas.microsoft.com/office/drawing/2014/main" id="{BA5D3CDC-BCE8-4E79-838F-4443420D66AD}"/>
              </a:ext>
            </a:extLst>
          </p:cNvPr>
          <p:cNvSpPr txBox="1"/>
          <p:nvPr/>
        </p:nvSpPr>
        <p:spPr>
          <a:xfrm>
            <a:off x="4962055" y="917099"/>
            <a:ext cx="6188182" cy="830997"/>
          </a:xfrm>
          <a:prstGeom prst="rect">
            <a:avLst/>
          </a:prstGeom>
          <a:noFill/>
        </p:spPr>
        <p:txBody>
          <a:bodyPr wrap="square" rtlCol="0">
            <a:spAutoFit/>
          </a:bodyPr>
          <a:lstStyle/>
          <a:p>
            <a:pPr algn="ctr"/>
            <a:r>
              <a:rPr lang="en-US" sz="2400" b="1" dirty="0">
                <a:solidFill>
                  <a:srgbClr val="104370"/>
                </a:solidFill>
              </a:rPr>
              <a:t>Resources to inform messaging </a:t>
            </a:r>
          </a:p>
          <a:p>
            <a:pPr algn="ctr"/>
            <a:r>
              <a:rPr lang="en-US" sz="2400" b="1" dirty="0">
                <a:solidFill>
                  <a:srgbClr val="104370"/>
                </a:solidFill>
              </a:rPr>
              <a:t>that engages parents:</a:t>
            </a:r>
          </a:p>
        </p:txBody>
      </p:sp>
      <p:pic>
        <p:nvPicPr>
          <p:cNvPr id="16" name="Asset 30.png" descr="Asset 30.png">
            <a:extLst>
              <a:ext uri="{FF2B5EF4-FFF2-40B4-BE49-F238E27FC236}">
                <a16:creationId xmlns:a16="http://schemas.microsoft.com/office/drawing/2014/main" id="{36C064DF-2816-EC47-A1EC-0FDC9ACEB2A2}"/>
              </a:ext>
            </a:extLst>
          </p:cNvPr>
          <p:cNvPicPr>
            <a:picLocks noChangeAspect="1"/>
          </p:cNvPicPr>
          <p:nvPr/>
        </p:nvPicPr>
        <p:blipFill>
          <a:blip r:embed="rId5"/>
          <a:srcRect t="43" b="43"/>
          <a:stretch>
            <a:fillRect/>
          </a:stretch>
        </p:blipFill>
        <p:spPr>
          <a:xfrm>
            <a:off x="271849" y="2142882"/>
            <a:ext cx="3707027" cy="3487791"/>
          </a:xfrm>
          <a:prstGeom prst="rect">
            <a:avLst/>
          </a:prstGeom>
          <a:ln w="12700">
            <a:miter lim="400000"/>
          </a:ln>
        </p:spPr>
      </p:pic>
      <p:sp>
        <p:nvSpPr>
          <p:cNvPr id="2" name="Footer Placeholder 1">
            <a:extLst>
              <a:ext uri="{FF2B5EF4-FFF2-40B4-BE49-F238E27FC236}">
                <a16:creationId xmlns:a16="http://schemas.microsoft.com/office/drawing/2014/main" id="{B57460B4-C580-4E70-8325-3F86F83D47B2}"/>
              </a:ext>
            </a:extLst>
          </p:cNvPr>
          <p:cNvSpPr>
            <a:spLocks noGrp="1"/>
          </p:cNvSpPr>
          <p:nvPr>
            <p:ph type="ftr" sz="quarter" idx="11"/>
          </p:nvPr>
        </p:nvSpPr>
        <p:spPr/>
        <p:txBody>
          <a:bodyPr/>
          <a:lstStyle/>
          <a:p>
            <a:r>
              <a:rPr lang="en-US" b="1"/>
              <a:t>LEARNING HEROES: PASSION, PURPOSE &amp; VOICE</a:t>
            </a:r>
            <a:endParaRPr lang="en-US" dirty="0"/>
          </a:p>
        </p:txBody>
      </p:sp>
    </p:spTree>
    <p:extLst>
      <p:ext uri="{BB962C8B-B14F-4D97-AF65-F5344CB8AC3E}">
        <p14:creationId xmlns:p14="http://schemas.microsoft.com/office/powerpoint/2010/main" val="1916695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4" name="Subtitle 3">
            <a:extLst>
              <a:ext uri="{FF2B5EF4-FFF2-40B4-BE49-F238E27FC236}">
                <a16:creationId xmlns:a16="http://schemas.microsoft.com/office/drawing/2014/main" id="{53836B07-6C54-2A81-7741-70F26A8AE69E}"/>
              </a:ext>
            </a:extLst>
          </p:cNvPr>
          <p:cNvSpPr>
            <a:spLocks noGrp="1"/>
          </p:cNvSpPr>
          <p:nvPr>
            <p:ph type="subTitle" idx="1"/>
          </p:nvPr>
        </p:nvSpPr>
        <p:spPr/>
        <p:txBody>
          <a:bodyPr/>
          <a:lstStyle/>
          <a:p>
            <a:r>
              <a:rPr lang="en-US" dirty="0"/>
              <a:t>Parents 2022 | K-12 Parent, </a:t>
            </a:r>
            <a:br>
              <a:rPr lang="en-US" dirty="0"/>
            </a:br>
            <a:r>
              <a:rPr lang="en-US" dirty="0"/>
              <a:t>Teacher &amp; Principal Survey Findings</a:t>
            </a:r>
          </a:p>
        </p:txBody>
      </p:sp>
      <p:sp>
        <p:nvSpPr>
          <p:cNvPr id="5" name="Content Placeholder 4">
            <a:extLst>
              <a:ext uri="{FF2B5EF4-FFF2-40B4-BE49-F238E27FC236}">
                <a16:creationId xmlns:a16="http://schemas.microsoft.com/office/drawing/2014/main" id="{3B15C887-8B66-6B8D-E776-431CBAF8C60A}"/>
              </a:ext>
            </a:extLst>
          </p:cNvPr>
          <p:cNvSpPr>
            <a:spLocks noGrp="1"/>
          </p:cNvSpPr>
          <p:nvPr>
            <p:ph sz="quarter" idx="10"/>
          </p:nvPr>
        </p:nvSpPr>
        <p:spPr/>
        <p:txBody>
          <a:bodyPr/>
          <a:lstStyle/>
          <a:p>
            <a:r>
              <a:rPr lang="en-US" dirty="0"/>
              <a:t>JUNE 2022 </a:t>
            </a:r>
          </a:p>
        </p:txBody>
      </p:sp>
      <p:pic>
        <p:nvPicPr>
          <p:cNvPr id="2050" name="Picture 2">
            <a:extLst>
              <a:ext uri="{FF2B5EF4-FFF2-40B4-BE49-F238E27FC236}">
                <a16:creationId xmlns:a16="http://schemas.microsoft.com/office/drawing/2014/main" id="{280157EB-7968-CF7E-23DC-A503A67C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855" y="4386469"/>
            <a:ext cx="6528125" cy="18861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6D683A9-16F0-8830-33B4-8C933A9CC242}"/>
              </a:ext>
            </a:extLst>
          </p:cNvPr>
          <p:cNvSpPr>
            <a:spLocks noGrp="1"/>
          </p:cNvSpPr>
          <p:nvPr>
            <p:ph type="ctrTitle"/>
          </p:nvPr>
        </p:nvSpPr>
        <p:spPr>
          <a:xfrm>
            <a:off x="834484" y="2290353"/>
            <a:ext cx="9966038" cy="1271861"/>
          </a:xfrm>
        </p:spPr>
        <p:txBody>
          <a:bodyPr/>
          <a:lstStyle/>
          <a:p>
            <a:r>
              <a:rPr lang="en-US" dirty="0">
                <a:solidFill>
                  <a:srgbClr val="FFFFFF"/>
                </a:solidFill>
                <a:latin typeface="Arial"/>
                <a:ea typeface="Arial"/>
                <a:cs typeface="Arial"/>
                <a:sym typeface="Arial"/>
              </a:rPr>
              <a:t>Hidden in Plain Sight | A Way Forward </a:t>
            </a:r>
            <a:br>
              <a:rPr lang="en-US" dirty="0">
                <a:solidFill>
                  <a:srgbClr val="FFFFFF"/>
                </a:solidFill>
                <a:latin typeface="Arial"/>
                <a:ea typeface="Arial"/>
                <a:cs typeface="Arial"/>
                <a:sym typeface="Arial"/>
              </a:rPr>
            </a:br>
            <a:r>
              <a:rPr lang="en-US" dirty="0">
                <a:solidFill>
                  <a:srgbClr val="FFFFFF"/>
                </a:solidFill>
                <a:latin typeface="Arial"/>
                <a:ea typeface="Arial"/>
                <a:cs typeface="Arial"/>
                <a:sym typeface="Arial"/>
              </a:rPr>
              <a:t>for Equity-Centered Family Engagement</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hape 144">
            <a:extLst>
              <a:ext uri="{FF2B5EF4-FFF2-40B4-BE49-F238E27FC236}">
                <a16:creationId xmlns:a16="http://schemas.microsoft.com/office/drawing/2014/main" id="{61598CBB-40A0-744A-BECC-E59904B8A5E6}"/>
              </a:ext>
            </a:extLst>
          </p:cNvPr>
          <p:cNvGrpSpPr/>
          <p:nvPr/>
        </p:nvGrpSpPr>
        <p:grpSpPr>
          <a:xfrm>
            <a:off x="992654" y="1569650"/>
            <a:ext cx="5081780" cy="4240709"/>
            <a:chOff x="0" y="0"/>
            <a:chExt cx="17157905" cy="8691563"/>
          </a:xfrm>
        </p:grpSpPr>
        <p:sp>
          <p:nvSpPr>
            <p:cNvPr id="11" name="Shape 145">
              <a:extLst>
                <a:ext uri="{FF2B5EF4-FFF2-40B4-BE49-F238E27FC236}">
                  <a16:creationId xmlns:a16="http://schemas.microsoft.com/office/drawing/2014/main" id="{B0D8D4C7-F099-D043-894B-04AA5ACBFBA4}"/>
                </a:ext>
              </a:extLst>
            </p:cNvPr>
            <p:cNvSpPr/>
            <p:nvPr/>
          </p:nvSpPr>
          <p:spPr>
            <a:xfrm rot="10800000">
              <a:off x="239251" y="228461"/>
              <a:ext cx="16918654" cy="8463102"/>
            </a:xfrm>
            <a:custGeom>
              <a:avLst/>
              <a:gdLst/>
              <a:ahLst/>
              <a:cxnLst/>
              <a:rect l="0" t="0" r="0" b="0"/>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4D4D4D">
                <a:alpha val="5098"/>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5000"/>
                <a:buFont typeface="Gill Sans"/>
                <a:buNone/>
              </a:pPr>
              <a:endParaRPr sz="5000" b="0" i="0" u="none" strike="noStrike" cap="none">
                <a:solidFill>
                  <a:srgbClr val="000000"/>
                </a:solidFill>
                <a:latin typeface="12 pt. Helvetica* 45 Light   02"/>
                <a:ea typeface="12 pt. Helvetica* 45 Light   02"/>
                <a:cs typeface="12 pt. Helvetica* 45 Light   02"/>
                <a:sym typeface="Helvetica Neue Light"/>
              </a:endParaRPr>
            </a:p>
          </p:txBody>
        </p:sp>
        <p:sp>
          <p:nvSpPr>
            <p:cNvPr id="12" name="Shape 146">
              <a:extLst>
                <a:ext uri="{FF2B5EF4-FFF2-40B4-BE49-F238E27FC236}">
                  <a16:creationId xmlns:a16="http://schemas.microsoft.com/office/drawing/2014/main" id="{7937628D-CE19-1243-BE3D-F4791054EFDB}"/>
                </a:ext>
              </a:extLst>
            </p:cNvPr>
            <p:cNvSpPr/>
            <p:nvPr/>
          </p:nvSpPr>
          <p:spPr>
            <a:xfrm rot="10800000">
              <a:off x="0" y="0"/>
              <a:ext cx="16916401" cy="8458201"/>
            </a:xfrm>
            <a:custGeom>
              <a:avLst/>
              <a:gdLst/>
              <a:ahLst/>
              <a:cxnLst/>
              <a:rect l="0" t="0" r="0" b="0"/>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FFFFFF"/>
            </a:solidFill>
            <a:ln w="9525" cap="flat" cmpd="sng">
              <a:solidFill>
                <a:srgbClr val="E6E6E6"/>
              </a:solidFill>
              <a:prstDash val="solid"/>
              <a:bevel/>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5000"/>
                <a:buFont typeface="Gill Sans"/>
                <a:buNone/>
              </a:pPr>
              <a:endParaRPr sz="5000" b="0" i="0" u="none" strike="noStrike" cap="none">
                <a:solidFill>
                  <a:srgbClr val="000000"/>
                </a:solidFill>
                <a:latin typeface="12 pt. Helvetica* 45 Light   02"/>
                <a:ea typeface="12 pt. Helvetica* 45 Light   02"/>
                <a:cs typeface="12 pt. Helvetica* 45 Light   02"/>
                <a:sym typeface="Helvetica Neue Light"/>
              </a:endParaRPr>
            </a:p>
          </p:txBody>
        </p:sp>
      </p:grpSp>
      <p:sp>
        <p:nvSpPr>
          <p:cNvPr id="16" name="1">
            <a:extLst>
              <a:ext uri="{FF2B5EF4-FFF2-40B4-BE49-F238E27FC236}">
                <a16:creationId xmlns:a16="http://schemas.microsoft.com/office/drawing/2014/main" id="{F6B27A89-F135-8A4E-8C1A-F54EF4C5FED5}"/>
              </a:ext>
            </a:extLst>
          </p:cNvPr>
          <p:cNvSpPr/>
          <p:nvPr/>
        </p:nvSpPr>
        <p:spPr>
          <a:xfrm>
            <a:off x="816952" y="1418190"/>
            <a:ext cx="474242" cy="474242"/>
          </a:xfrm>
          <a:prstGeom prst="ellipse">
            <a:avLst/>
          </a:prstGeom>
          <a:solidFill>
            <a:srgbClr val="00BB31"/>
          </a:solidFill>
          <a:ln w="3175"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defTabSz="821531">
              <a:defRPr sz="5900">
                <a:solidFill>
                  <a:srgbClr val="FFFFFF"/>
                </a:solidFill>
                <a:latin typeface="Rubik"/>
                <a:ea typeface="Rubik"/>
                <a:cs typeface="Rubik"/>
                <a:sym typeface="Rubik"/>
              </a:defRPr>
            </a:lvl1pPr>
          </a:lstStyle>
          <a:p>
            <a:endParaRPr sz="3600" b="1" dirty="0"/>
          </a:p>
        </p:txBody>
      </p:sp>
      <p:sp>
        <p:nvSpPr>
          <p:cNvPr id="18" name="5-Point Star 17">
            <a:extLst>
              <a:ext uri="{FF2B5EF4-FFF2-40B4-BE49-F238E27FC236}">
                <a16:creationId xmlns:a16="http://schemas.microsoft.com/office/drawing/2014/main" id="{C0F7E9EF-97A1-1B44-B44E-901FD6D4B522}"/>
              </a:ext>
            </a:extLst>
          </p:cNvPr>
          <p:cNvSpPr/>
          <p:nvPr/>
        </p:nvSpPr>
        <p:spPr>
          <a:xfrm>
            <a:off x="903208" y="1488730"/>
            <a:ext cx="299789" cy="299789"/>
          </a:xfrm>
          <a:prstGeom prst="star5">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a:extLst>
              <a:ext uri="{FF2B5EF4-FFF2-40B4-BE49-F238E27FC236}">
                <a16:creationId xmlns:a16="http://schemas.microsoft.com/office/drawing/2014/main" id="{8A8BF06D-59DA-1644-B6F8-55BE3E618D4E}"/>
              </a:ext>
            </a:extLst>
          </p:cNvPr>
          <p:cNvSpPr>
            <a:spLocks noGrp="1"/>
          </p:cNvSpPr>
          <p:nvPr>
            <p:ph type="title"/>
          </p:nvPr>
        </p:nvSpPr>
        <p:spPr/>
        <p:txBody>
          <a:bodyPr/>
          <a:lstStyle/>
          <a:p>
            <a:r>
              <a:rPr lang="en-US" dirty="0"/>
              <a:t>2022 Survey Methodology and ARP-related Findings</a:t>
            </a:r>
          </a:p>
        </p:txBody>
      </p:sp>
      <p:sp>
        <p:nvSpPr>
          <p:cNvPr id="4" name="Footer Placeholder 3">
            <a:extLst>
              <a:ext uri="{FF2B5EF4-FFF2-40B4-BE49-F238E27FC236}">
                <a16:creationId xmlns:a16="http://schemas.microsoft.com/office/drawing/2014/main" id="{A1F1756B-98F5-1447-BA8C-14974E48AE50}"/>
              </a:ext>
            </a:extLst>
          </p:cNvPr>
          <p:cNvSpPr>
            <a:spLocks noGrp="1"/>
          </p:cNvSpPr>
          <p:nvPr>
            <p:ph type="ftr" sz="quarter" idx="11"/>
          </p:nvPr>
        </p:nvSpPr>
        <p:spPr/>
        <p:txBody>
          <a:bodyPr/>
          <a:lstStyle/>
          <a:p>
            <a:r>
              <a:rPr lang="en-US" b="1" dirty="0"/>
              <a:t>LEARNING HEROES</a:t>
            </a:r>
            <a:endParaRPr lang="en-US" dirty="0"/>
          </a:p>
        </p:txBody>
      </p:sp>
      <p:sp>
        <p:nvSpPr>
          <p:cNvPr id="5" name="Slide Number Placeholder 4">
            <a:extLst>
              <a:ext uri="{FF2B5EF4-FFF2-40B4-BE49-F238E27FC236}">
                <a16:creationId xmlns:a16="http://schemas.microsoft.com/office/drawing/2014/main" id="{91C42396-F1B0-1B47-A3CE-DCCC5AC1F0B3}"/>
              </a:ext>
            </a:extLst>
          </p:cNvPr>
          <p:cNvSpPr>
            <a:spLocks noGrp="1"/>
          </p:cNvSpPr>
          <p:nvPr>
            <p:ph type="sldNum" sz="quarter" idx="12"/>
          </p:nvPr>
        </p:nvSpPr>
        <p:spPr/>
        <p:txBody>
          <a:bodyPr/>
          <a:lstStyle/>
          <a:p>
            <a:fld id="{24516266-9EFC-AA48-A7FA-65B041A20E18}" type="slidenum">
              <a:rPr lang="en-US" smtClean="0"/>
              <a:t>26</a:t>
            </a:fld>
            <a:endParaRPr lang="en-US"/>
          </a:p>
        </p:txBody>
      </p:sp>
      <p:sp>
        <p:nvSpPr>
          <p:cNvPr id="24" name="Content Placeholder 2">
            <a:extLst>
              <a:ext uri="{FF2B5EF4-FFF2-40B4-BE49-F238E27FC236}">
                <a16:creationId xmlns:a16="http://schemas.microsoft.com/office/drawing/2014/main" id="{4E7E3AB2-061E-B541-AC36-39254EFE005A}"/>
              </a:ext>
            </a:extLst>
          </p:cNvPr>
          <p:cNvSpPr>
            <a:spLocks noGrp="1"/>
          </p:cNvSpPr>
          <p:nvPr>
            <p:ph idx="1"/>
          </p:nvPr>
        </p:nvSpPr>
        <p:spPr>
          <a:xfrm>
            <a:off x="1308804" y="1898261"/>
            <a:ext cx="4657984" cy="4561300"/>
          </a:xfrm>
        </p:spPr>
        <p:txBody>
          <a:bodyPr lIns="0">
            <a:noAutofit/>
          </a:bodyPr>
          <a:lstStyle/>
          <a:p>
            <a:pPr marL="0" indent="0">
              <a:buNone/>
            </a:pPr>
            <a:r>
              <a:rPr lang="en-US" sz="1800" b="1" dirty="0">
                <a:solidFill>
                  <a:schemeClr val="accent1"/>
                </a:solidFill>
              </a:rPr>
              <a:t>Parents Survey</a:t>
            </a:r>
          </a:p>
          <a:p>
            <a:pPr>
              <a:buFont typeface="Arial" panose="020B0604020202020204" pitchFamily="34" charset="0"/>
              <a:buChar char="•"/>
            </a:pPr>
            <a:r>
              <a:rPr lang="en-US" sz="1600" dirty="0">
                <a:solidFill>
                  <a:schemeClr val="tx2"/>
                </a:solidFill>
              </a:rPr>
              <a:t>Nationwide sample of </a:t>
            </a:r>
            <a:r>
              <a:rPr lang="en-US" sz="1600" b="1" dirty="0">
                <a:solidFill>
                  <a:schemeClr val="tx2"/>
                </a:solidFill>
              </a:rPr>
              <a:t>1,405 parents and guardians</a:t>
            </a:r>
            <a:r>
              <a:rPr lang="en-US" sz="1600" dirty="0">
                <a:solidFill>
                  <a:schemeClr val="tx2"/>
                </a:solidFill>
              </a:rPr>
              <a:t> with children in public school, grades K-12, including:</a:t>
            </a:r>
          </a:p>
          <a:p>
            <a:pPr lvl="1">
              <a:buClr>
                <a:schemeClr val="accent5"/>
              </a:buClr>
            </a:pPr>
            <a:r>
              <a:rPr lang="en-US" sz="1600" dirty="0">
                <a:solidFill>
                  <a:schemeClr val="tx2"/>
                </a:solidFill>
              </a:rPr>
              <a:t>675 elementary school parents</a:t>
            </a:r>
          </a:p>
          <a:p>
            <a:pPr lvl="1">
              <a:buClr>
                <a:schemeClr val="accent5"/>
              </a:buClr>
            </a:pPr>
            <a:r>
              <a:rPr lang="en-US" sz="1600" dirty="0">
                <a:solidFill>
                  <a:schemeClr val="tx2"/>
                </a:solidFill>
              </a:rPr>
              <a:t>315 middle school parents</a:t>
            </a:r>
          </a:p>
          <a:p>
            <a:pPr lvl="1">
              <a:buClr>
                <a:schemeClr val="accent5"/>
              </a:buClr>
            </a:pPr>
            <a:r>
              <a:rPr lang="en-US" sz="1600" dirty="0">
                <a:solidFill>
                  <a:schemeClr val="tx2"/>
                </a:solidFill>
              </a:rPr>
              <a:t>415 high school parents</a:t>
            </a:r>
          </a:p>
          <a:p>
            <a:pPr lvl="1">
              <a:buClr>
                <a:schemeClr val="accent5"/>
              </a:buClr>
            </a:pPr>
            <a:r>
              <a:rPr lang="en-US" sz="1600" dirty="0">
                <a:solidFill>
                  <a:schemeClr val="tx2"/>
                </a:solidFill>
              </a:rPr>
              <a:t>Oversamples among Black and Hispanic parents</a:t>
            </a:r>
          </a:p>
          <a:p>
            <a:pPr>
              <a:spcBef>
                <a:spcPts val="400"/>
              </a:spcBef>
              <a:buFont typeface="Arial" panose="020B0604020202020204" pitchFamily="34" charset="0"/>
              <a:buChar char="•"/>
            </a:pPr>
            <a:r>
              <a:rPr lang="en-US" sz="1600" dirty="0">
                <a:solidFill>
                  <a:schemeClr val="tx2"/>
                </a:solidFill>
              </a:rPr>
              <a:t>Fielded April 6th-May 4th, 2022</a:t>
            </a:r>
          </a:p>
          <a:p>
            <a:pPr>
              <a:spcBef>
                <a:spcPts val="400"/>
              </a:spcBef>
              <a:buFont typeface="Arial" panose="020B0604020202020204" pitchFamily="34" charset="0"/>
              <a:buChar char="•"/>
            </a:pPr>
            <a:r>
              <a:rPr lang="en-US" sz="1600" dirty="0">
                <a:solidFill>
                  <a:schemeClr val="tx2"/>
                </a:solidFill>
              </a:rPr>
              <a:t>Offered in both English and Spanish</a:t>
            </a:r>
          </a:p>
          <a:p>
            <a:pPr>
              <a:spcBef>
                <a:spcPts val="400"/>
              </a:spcBef>
              <a:buFont typeface="Arial" panose="020B0604020202020204" pitchFamily="34" charset="0"/>
              <a:buChar char="•"/>
            </a:pPr>
            <a:r>
              <a:rPr lang="en-US" sz="1600" dirty="0">
                <a:solidFill>
                  <a:schemeClr val="tx2"/>
                </a:solidFill>
              </a:rPr>
              <a:t>Data were weighted to be representative of public school parents in the U.S.</a:t>
            </a:r>
          </a:p>
        </p:txBody>
      </p:sp>
      <p:sp>
        <p:nvSpPr>
          <p:cNvPr id="26" name="Content Placeholder 2">
            <a:extLst>
              <a:ext uri="{FF2B5EF4-FFF2-40B4-BE49-F238E27FC236}">
                <a16:creationId xmlns:a16="http://schemas.microsoft.com/office/drawing/2014/main" id="{E9B14011-E8A7-9F47-AD7D-5FDF2A36B850}"/>
              </a:ext>
            </a:extLst>
          </p:cNvPr>
          <p:cNvSpPr txBox="1">
            <a:spLocks/>
          </p:cNvSpPr>
          <p:nvPr/>
        </p:nvSpPr>
        <p:spPr>
          <a:xfrm>
            <a:off x="1642574" y="5807969"/>
            <a:ext cx="4395075" cy="1449109"/>
          </a:xfrm>
          <a:prstGeom prst="rect">
            <a:avLst/>
          </a:prstGeom>
        </p:spPr>
        <p:txBody>
          <a:bodyPr vert="horz" lIns="0" tIns="45720" rIns="91440" bIns="45720" rtlCol="0">
            <a:noAutofit/>
          </a:bodyPr>
          <a:lstStyle>
            <a:lvl1pPr marL="457200" indent="-457200" algn="l" defTabSz="914400" rtl="0" eaLnBrk="1" latinLnBrk="0" hangingPunct="1">
              <a:lnSpc>
                <a:spcPct val="100000"/>
              </a:lnSpc>
              <a:spcBef>
                <a:spcPts val="1000"/>
              </a:spcBef>
              <a:buClr>
                <a:schemeClr val="accent5"/>
              </a:buClr>
              <a:buSzPct val="105000"/>
              <a:buFont typeface="System Font Regular"/>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400"/>
              </a:spcBef>
              <a:buFont typeface="Arial" panose="020B0604020202020204" pitchFamily="34" charset="0"/>
              <a:buChar char="•"/>
            </a:pPr>
            <a:r>
              <a:rPr lang="en-US" sz="1200" dirty="0"/>
              <a:t>Throughout this report, </a:t>
            </a:r>
            <a:r>
              <a:rPr lang="en-US" sz="1200" b="1" dirty="0">
                <a:solidFill>
                  <a:schemeClr val="accent1"/>
                </a:solidFill>
              </a:rPr>
              <a:t>blue</a:t>
            </a:r>
            <a:r>
              <a:rPr lang="en-US" sz="1200" dirty="0"/>
              <a:t>/</a:t>
            </a:r>
            <a:r>
              <a:rPr lang="en-US" sz="1200" b="1" i="1" dirty="0">
                <a:solidFill>
                  <a:schemeClr val="accent2"/>
                </a:solidFill>
              </a:rPr>
              <a:t>red</a:t>
            </a:r>
            <a:r>
              <a:rPr lang="en-US" sz="1200" dirty="0"/>
              <a:t> indicates statistically </a:t>
            </a:r>
            <a:r>
              <a:rPr lang="en-US" sz="1200" b="1" dirty="0">
                <a:solidFill>
                  <a:schemeClr val="accent1"/>
                </a:solidFill>
              </a:rPr>
              <a:t>higher</a:t>
            </a:r>
            <a:r>
              <a:rPr lang="en-US" sz="1200" dirty="0"/>
              <a:t>/</a:t>
            </a:r>
            <a:r>
              <a:rPr lang="en-US" sz="1200" b="1" i="1" dirty="0">
                <a:solidFill>
                  <a:schemeClr val="accent2"/>
                </a:solidFill>
              </a:rPr>
              <a:t>lower</a:t>
            </a:r>
            <a:r>
              <a:rPr lang="en-US" sz="1200" dirty="0"/>
              <a:t> differences between audiences</a:t>
            </a:r>
          </a:p>
          <a:p>
            <a:pPr marL="182880" indent="-182880">
              <a:spcBef>
                <a:spcPts val="400"/>
              </a:spcBef>
              <a:buFont typeface="Arial" panose="020B0604020202020204" pitchFamily="34" charset="0"/>
              <a:buChar char="•"/>
            </a:pPr>
            <a:r>
              <a:rPr lang="el-GR" sz="1200" dirty="0">
                <a:solidFill>
                  <a:schemeClr val="accent3"/>
                </a:solidFill>
              </a:rPr>
              <a:t>Δ</a:t>
            </a:r>
            <a:r>
              <a:rPr lang="en-US" sz="1200" dirty="0"/>
              <a:t>      Indicate statistically significant changes only when compared to the most recent data (Sept. 2021)</a:t>
            </a:r>
          </a:p>
          <a:p>
            <a:pPr marL="182880" indent="-182880">
              <a:spcBef>
                <a:spcPts val="400"/>
              </a:spcBef>
              <a:buFont typeface="Arial" panose="020B0604020202020204" pitchFamily="34" charset="0"/>
              <a:buChar char="•"/>
            </a:pPr>
            <a:r>
              <a:rPr lang="en-US" sz="1200" dirty="0"/>
              <a:t>Research conducted by Edge Research.</a:t>
            </a:r>
          </a:p>
        </p:txBody>
      </p:sp>
      <p:sp>
        <p:nvSpPr>
          <p:cNvPr id="27" name="TextBox 26">
            <a:extLst>
              <a:ext uri="{FF2B5EF4-FFF2-40B4-BE49-F238E27FC236}">
                <a16:creationId xmlns:a16="http://schemas.microsoft.com/office/drawing/2014/main" id="{3A511CCD-9CF9-604F-BC1B-1442C976D594}"/>
              </a:ext>
            </a:extLst>
          </p:cNvPr>
          <p:cNvSpPr txBox="1"/>
          <p:nvPr/>
        </p:nvSpPr>
        <p:spPr>
          <a:xfrm rot="10800000">
            <a:off x="1631120" y="6217850"/>
            <a:ext cx="494817" cy="276999"/>
          </a:xfrm>
          <a:prstGeom prst="rect">
            <a:avLst/>
          </a:prstGeom>
          <a:noFill/>
        </p:spPr>
        <p:txBody>
          <a:bodyPr wrap="square">
            <a:spAutoFit/>
          </a:bodyPr>
          <a:lstStyle/>
          <a:p>
            <a:r>
              <a:rPr lang="el-GR" sz="1200" dirty="0">
                <a:solidFill>
                  <a:schemeClr val="accent2"/>
                </a:solidFill>
                <a:latin typeface="Arial" panose="020B0604020202020204" pitchFamily="34" charset="0"/>
                <a:cs typeface="Arial" panose="020B0604020202020204" pitchFamily="34" charset="0"/>
              </a:rPr>
              <a:t>Δ</a:t>
            </a:r>
            <a:endParaRPr lang="en-US" sz="1200" dirty="0">
              <a:solidFill>
                <a:schemeClr val="accent2"/>
              </a:solidFill>
            </a:endParaRPr>
          </a:p>
        </p:txBody>
      </p:sp>
      <p:grpSp>
        <p:nvGrpSpPr>
          <p:cNvPr id="3" name="Group">
            <a:extLst>
              <a:ext uri="{FF2B5EF4-FFF2-40B4-BE49-F238E27FC236}">
                <a16:creationId xmlns:a16="http://schemas.microsoft.com/office/drawing/2014/main" id="{01631FD8-8777-572F-2AFF-76601F8CB02D}"/>
              </a:ext>
            </a:extLst>
          </p:cNvPr>
          <p:cNvGrpSpPr/>
          <p:nvPr/>
        </p:nvGrpSpPr>
        <p:grpSpPr>
          <a:xfrm>
            <a:off x="7200463" y="1488730"/>
            <a:ext cx="4174585" cy="4394533"/>
            <a:chOff x="0" y="0"/>
            <a:chExt cx="8001001" cy="12993574"/>
          </a:xfrm>
        </p:grpSpPr>
        <p:sp>
          <p:nvSpPr>
            <p:cNvPr id="6" name="Shape">
              <a:extLst>
                <a:ext uri="{FF2B5EF4-FFF2-40B4-BE49-F238E27FC236}">
                  <a16:creationId xmlns:a16="http://schemas.microsoft.com/office/drawing/2014/main" id="{D152C9F8-2158-1E0D-2DEC-D16EB554FDD2}"/>
                </a:ext>
              </a:extLst>
            </p:cNvPr>
            <p:cNvSpPr/>
            <p:nvPr/>
          </p:nvSpPr>
          <p:spPr>
            <a:xfrm rot="10800000">
              <a:off x="171295" y="339721"/>
              <a:ext cx="7829706" cy="12653853"/>
            </a:xfrm>
            <a:custGeom>
              <a:avLst/>
              <a:gdLst/>
              <a:ahLst/>
              <a:cxnLst>
                <a:cxn ang="0">
                  <a:pos x="wd2" y="hd2"/>
                </a:cxn>
                <a:cxn ang="5400000">
                  <a:pos x="wd2" y="hd2"/>
                </a:cxn>
                <a:cxn ang="10800000">
                  <a:pos x="wd2" y="hd2"/>
                </a:cxn>
                <a:cxn ang="16200000">
                  <a:pos x="wd2" y="hd2"/>
                </a:cxn>
              </a:cxnLst>
              <a:rect l="0" t="0" r="r" b="b"/>
              <a:pathLst>
                <a:path w="21600" h="21595" extrusionOk="0">
                  <a:moveTo>
                    <a:pt x="228"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8" y="20836"/>
                  </a:lnTo>
                  <a:cubicBezTo>
                    <a:pt x="101" y="20831"/>
                    <a:pt x="0" y="20659"/>
                    <a:pt x="0" y="20448"/>
                  </a:cubicBezTo>
                  <a:lnTo>
                    <a:pt x="0" y="1147"/>
                  </a:lnTo>
                  <a:cubicBezTo>
                    <a:pt x="0" y="936"/>
                    <a:pt x="101" y="763"/>
                    <a:pt x="228" y="759"/>
                  </a:cubicBezTo>
                  <a:close/>
                </a:path>
              </a:pathLst>
            </a:custGeom>
            <a:solidFill>
              <a:srgbClr val="4D4D4D">
                <a:alpha val="5440"/>
              </a:srgbClr>
            </a:solidFill>
            <a:ln w="12700" cap="flat">
              <a:noFill/>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7" name="Shape">
              <a:extLst>
                <a:ext uri="{FF2B5EF4-FFF2-40B4-BE49-F238E27FC236}">
                  <a16:creationId xmlns:a16="http://schemas.microsoft.com/office/drawing/2014/main" id="{74B056F9-DC15-5B5F-2FF4-854784C19325}"/>
                </a:ext>
              </a:extLst>
            </p:cNvPr>
            <p:cNvSpPr/>
            <p:nvPr/>
          </p:nvSpPr>
          <p:spPr>
            <a:xfrm rot="10800000">
              <a:off x="-1" y="-1"/>
              <a:ext cx="7821797" cy="12628030"/>
            </a:xfrm>
            <a:custGeom>
              <a:avLst/>
              <a:gdLst/>
              <a:ahLst/>
              <a:cxnLst>
                <a:cxn ang="0">
                  <a:pos x="wd2" y="hd2"/>
                </a:cxn>
                <a:cxn ang="5400000">
                  <a:pos x="wd2" y="hd2"/>
                </a:cxn>
                <a:cxn ang="10800000">
                  <a:pos x="wd2" y="hd2"/>
                </a:cxn>
                <a:cxn ang="16200000">
                  <a:pos x="wd2" y="hd2"/>
                </a:cxn>
              </a:cxnLst>
              <a:rect l="0" t="0" r="r" b="b"/>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FFFFFF"/>
            </a:solidFill>
            <a:ln w="9525" cap="flat">
              <a:solidFill>
                <a:srgbClr val="E6E6E6"/>
              </a:solidFill>
              <a:prstDash val="solid"/>
              <a:bevel/>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
        <p:nvSpPr>
          <p:cNvPr id="8" name="1">
            <a:extLst>
              <a:ext uri="{FF2B5EF4-FFF2-40B4-BE49-F238E27FC236}">
                <a16:creationId xmlns:a16="http://schemas.microsoft.com/office/drawing/2014/main" id="{912F27D0-23AC-EAF8-D427-DC06B0659538}"/>
              </a:ext>
            </a:extLst>
          </p:cNvPr>
          <p:cNvSpPr/>
          <p:nvPr/>
        </p:nvSpPr>
        <p:spPr>
          <a:xfrm>
            <a:off x="6967012" y="1302526"/>
            <a:ext cx="474242" cy="474242"/>
          </a:xfrm>
          <a:prstGeom prst="ellipse">
            <a:avLst/>
          </a:prstGeom>
          <a:solidFill>
            <a:srgbClr val="FF7500"/>
          </a:solidFill>
          <a:ln w="3175"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noAutofit/>
          </a:bodyPr>
          <a:lstStyle>
            <a:lvl1pPr defTabSz="821531">
              <a:defRPr sz="5900">
                <a:solidFill>
                  <a:srgbClr val="FFFFFF"/>
                </a:solidFill>
                <a:latin typeface="Rubik"/>
                <a:ea typeface="Rubik"/>
                <a:cs typeface="Rubik"/>
                <a:sym typeface="Rubik"/>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srgbClr val="FFFFFF"/>
              </a:solidFill>
              <a:effectLst/>
              <a:uLnTx/>
              <a:uFillTx/>
              <a:latin typeface="Rubik"/>
              <a:sym typeface="Rubik"/>
            </a:endParaRPr>
          </a:p>
        </p:txBody>
      </p:sp>
      <p:sp>
        <p:nvSpPr>
          <p:cNvPr id="20" name="TextBox 19">
            <a:extLst>
              <a:ext uri="{FF2B5EF4-FFF2-40B4-BE49-F238E27FC236}">
                <a16:creationId xmlns:a16="http://schemas.microsoft.com/office/drawing/2014/main" id="{3A259819-DC15-B934-0B20-A1183E954B53}"/>
              </a:ext>
            </a:extLst>
          </p:cNvPr>
          <p:cNvSpPr txBox="1"/>
          <p:nvPr/>
        </p:nvSpPr>
        <p:spPr>
          <a:xfrm>
            <a:off x="7289838" y="1788519"/>
            <a:ext cx="4003163"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67BBF"/>
                </a:solidFill>
                <a:latin typeface="Arial" panose="020B0604020202020204"/>
              </a:rPr>
              <a:t>Overcoming Barriers to Recovery</a:t>
            </a:r>
          </a:p>
          <a:p>
            <a:pPr lvl="0"/>
            <a:endParaRPr lang="en-US" sz="2000" b="1" dirty="0">
              <a:solidFill>
                <a:srgbClr val="167BBF"/>
              </a:solidFill>
              <a:latin typeface="Arial" panose="020B0604020202020204"/>
            </a:endParaRPr>
          </a:p>
          <a:p>
            <a:pPr lvl="0"/>
            <a:r>
              <a:rPr lang="en-US" dirty="0"/>
              <a:t>Grade inflation, inconsistent parent-teacher communication, and a lack of parental access to multiple measures of student performance sit at the heart of parents’ overly rosy view of their children’s progress, putting federally-funded COVID learning recovery efforts at risk. Let’s provide parents with understandable, actionable measures.</a:t>
            </a:r>
            <a:endParaRPr kumimoji="0" lang="en-US" b="0" i="0" u="none" strike="noStrike" kern="1200" cap="none" spc="0" normalizeH="0" baseline="0" noProof="0" dirty="0">
              <a:ln>
                <a:noFill/>
              </a:ln>
              <a:solidFill>
                <a:srgbClr val="2B3C46"/>
              </a:solidFill>
              <a:effectLst/>
              <a:uLnTx/>
              <a:uFillTx/>
              <a:latin typeface="Arial" panose="020B0604020202020204"/>
            </a:endParaRPr>
          </a:p>
        </p:txBody>
      </p:sp>
      <p:sp>
        <p:nvSpPr>
          <p:cNvPr id="21" name="5-Point Star 17">
            <a:extLst>
              <a:ext uri="{FF2B5EF4-FFF2-40B4-BE49-F238E27FC236}">
                <a16:creationId xmlns:a16="http://schemas.microsoft.com/office/drawing/2014/main" id="{977A8B50-602A-6FBD-5878-FBBC95132E69}"/>
              </a:ext>
            </a:extLst>
          </p:cNvPr>
          <p:cNvSpPr/>
          <p:nvPr/>
        </p:nvSpPr>
        <p:spPr>
          <a:xfrm>
            <a:off x="7050567" y="1375368"/>
            <a:ext cx="299789" cy="299789"/>
          </a:xfrm>
          <a:prstGeom prst="star5">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sym typeface="Helvetica Light"/>
            </a:endParaRPr>
          </a:p>
        </p:txBody>
      </p:sp>
    </p:spTree>
    <p:extLst>
      <p:ext uri="{BB962C8B-B14F-4D97-AF65-F5344CB8AC3E}">
        <p14:creationId xmlns:p14="http://schemas.microsoft.com/office/powerpoint/2010/main" val="3286376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9959-3546-BC45-83A7-A544122864FD}"/>
              </a:ext>
            </a:extLst>
          </p:cNvPr>
          <p:cNvSpPr>
            <a:spLocks noGrp="1"/>
          </p:cNvSpPr>
          <p:nvPr>
            <p:ph type="title"/>
          </p:nvPr>
        </p:nvSpPr>
        <p:spPr/>
        <p:txBody>
          <a:bodyPr/>
          <a:lstStyle/>
          <a:p>
            <a:r>
              <a:rPr lang="en-US" dirty="0"/>
              <a:t>Parents’ confidence levels for college success </a:t>
            </a:r>
            <a:br>
              <a:rPr lang="en-US" dirty="0"/>
            </a:br>
            <a:r>
              <a:rPr lang="en-US" dirty="0"/>
              <a:t>are high</a:t>
            </a:r>
          </a:p>
        </p:txBody>
      </p:sp>
      <p:sp>
        <p:nvSpPr>
          <p:cNvPr id="5" name="Slide Number Placeholder 4">
            <a:extLst>
              <a:ext uri="{FF2B5EF4-FFF2-40B4-BE49-F238E27FC236}">
                <a16:creationId xmlns:a16="http://schemas.microsoft.com/office/drawing/2014/main" id="{B9AC06AB-2F2F-1F4C-9AAD-EE7DA7CA97EE}"/>
              </a:ext>
            </a:extLst>
          </p:cNvPr>
          <p:cNvSpPr>
            <a:spLocks noGrp="1"/>
          </p:cNvSpPr>
          <p:nvPr>
            <p:ph type="sldNum" sz="quarter" idx="12"/>
          </p:nvPr>
        </p:nvSpPr>
        <p:spPr/>
        <p:txBody>
          <a:bodyPr/>
          <a:lstStyle/>
          <a:p>
            <a:fld id="{24516266-9EFC-AA48-A7FA-65B041A20E18}" type="slidenum">
              <a:rPr lang="en-US" smtClean="0"/>
              <a:t>27</a:t>
            </a:fld>
            <a:endParaRPr lang="en-US" dirty="0"/>
          </a:p>
        </p:txBody>
      </p:sp>
      <p:graphicFrame>
        <p:nvGraphicFramePr>
          <p:cNvPr id="7" name="Table 5">
            <a:extLst>
              <a:ext uri="{FF2B5EF4-FFF2-40B4-BE49-F238E27FC236}">
                <a16:creationId xmlns:a16="http://schemas.microsoft.com/office/drawing/2014/main" id="{6A6E1475-E9D3-0E46-931C-F723A3A5CE03}"/>
              </a:ext>
            </a:extLst>
          </p:cNvPr>
          <p:cNvGraphicFramePr>
            <a:graphicFrameLocks noGrp="1"/>
          </p:cNvGraphicFramePr>
          <p:nvPr/>
        </p:nvGraphicFramePr>
        <p:xfrm>
          <a:off x="1962086" y="4876468"/>
          <a:ext cx="6926567" cy="1420816"/>
        </p:xfrm>
        <a:graphic>
          <a:graphicData uri="http://schemas.openxmlformats.org/drawingml/2006/table">
            <a:tbl>
              <a:tblPr firstRow="1" bandRow="1">
                <a:tableStyleId>{5940675A-B579-460E-94D1-54222C63F5DA}</a:tableStyleId>
              </a:tblPr>
              <a:tblGrid>
                <a:gridCol w="825833">
                  <a:extLst>
                    <a:ext uri="{9D8B030D-6E8A-4147-A177-3AD203B41FA5}">
                      <a16:colId xmlns:a16="http://schemas.microsoft.com/office/drawing/2014/main" val="701148714"/>
                    </a:ext>
                  </a:extLst>
                </a:gridCol>
                <a:gridCol w="1126371">
                  <a:extLst>
                    <a:ext uri="{9D8B030D-6E8A-4147-A177-3AD203B41FA5}">
                      <a16:colId xmlns:a16="http://schemas.microsoft.com/office/drawing/2014/main" val="2669941272"/>
                    </a:ext>
                  </a:extLst>
                </a:gridCol>
                <a:gridCol w="1296443">
                  <a:extLst>
                    <a:ext uri="{9D8B030D-6E8A-4147-A177-3AD203B41FA5}">
                      <a16:colId xmlns:a16="http://schemas.microsoft.com/office/drawing/2014/main" val="2006274951"/>
                    </a:ext>
                  </a:extLst>
                </a:gridCol>
                <a:gridCol w="1290320">
                  <a:extLst>
                    <a:ext uri="{9D8B030D-6E8A-4147-A177-3AD203B41FA5}">
                      <a16:colId xmlns:a16="http://schemas.microsoft.com/office/drawing/2014/main" val="2146605030"/>
                    </a:ext>
                  </a:extLst>
                </a:gridCol>
                <a:gridCol w="1209040">
                  <a:extLst>
                    <a:ext uri="{9D8B030D-6E8A-4147-A177-3AD203B41FA5}">
                      <a16:colId xmlns:a16="http://schemas.microsoft.com/office/drawing/2014/main" val="1800569734"/>
                    </a:ext>
                  </a:extLst>
                </a:gridCol>
                <a:gridCol w="1178560">
                  <a:extLst>
                    <a:ext uri="{9D8B030D-6E8A-4147-A177-3AD203B41FA5}">
                      <a16:colId xmlns:a16="http://schemas.microsoft.com/office/drawing/2014/main" val="3673375517"/>
                    </a:ext>
                  </a:extLst>
                </a:gridCol>
              </a:tblGrid>
              <a:tr h="355204">
                <a:tc>
                  <a:txBody>
                    <a:bodyPr/>
                    <a:lstStyle/>
                    <a:p>
                      <a:endParaRPr lang="en-US" sz="12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2019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2020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Feb 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Sept 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May 2022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extLst>
                  <a:ext uri="{0D108BD9-81ED-4DB2-BD59-A6C34878D82A}">
                    <a16:rowId xmlns:a16="http://schemas.microsoft.com/office/drawing/2014/main" val="3794722492"/>
                  </a:ext>
                </a:extLst>
              </a:tr>
              <a:tr h="355204">
                <a:tc>
                  <a:txBody>
                    <a:bodyPr/>
                    <a:lstStyle/>
                    <a:p>
                      <a:pPr algn="r"/>
                      <a:r>
                        <a:rPr lang="en-US" sz="1200" b="1" dirty="0">
                          <a:solidFill>
                            <a:srgbClr val="0F4470"/>
                          </a:solidFill>
                        </a:rPr>
                        <a:t>Black</a:t>
                      </a:r>
                      <a:endParaRPr lang="en-US" sz="1200" dirty="0">
                        <a:solidFill>
                          <a:srgbClr val="0F447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80%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80%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131155"/>
                  </a:ext>
                </a:extLst>
              </a:tr>
              <a:tr h="355204">
                <a:tc>
                  <a:txBody>
                    <a:bodyPr/>
                    <a:lstStyle/>
                    <a:p>
                      <a:pPr algn="r"/>
                      <a:r>
                        <a:rPr lang="en-US" sz="1200" b="1" dirty="0">
                          <a:solidFill>
                            <a:schemeClr val="tx2"/>
                          </a:solidFill>
                        </a:rPr>
                        <a:t>Hispanic</a:t>
                      </a:r>
                      <a:endParaRPr lang="en-US" sz="12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solidFill>
                            <a:srgbClr val="0F4470"/>
                          </a:solidFill>
                        </a:rPr>
                        <a:t>73%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solidFill>
                            <a:srgbClr val="0F4470"/>
                          </a:solidFill>
                        </a:rPr>
                        <a:t>74%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solidFill>
                            <a:srgbClr val="0F4470"/>
                          </a:solidFill>
                        </a:rPr>
                        <a:t>77%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solidFill>
                            <a:srgbClr val="0F4470"/>
                          </a:solidFill>
                        </a:rPr>
                        <a:t>77%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solidFill>
                            <a:srgbClr val="0F4470"/>
                          </a:solidFill>
                        </a:rPr>
                        <a:t>77%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81893101"/>
                  </a:ext>
                </a:extLst>
              </a:tr>
              <a:tr h="355204">
                <a:tc>
                  <a:txBody>
                    <a:bodyPr/>
                    <a:lstStyle/>
                    <a:p>
                      <a:pPr algn="r"/>
                      <a:r>
                        <a:rPr lang="en-US" sz="1200" b="1" dirty="0">
                          <a:solidFill>
                            <a:schemeClr val="tx2"/>
                          </a:solidFill>
                        </a:rPr>
                        <a:t>White</a:t>
                      </a:r>
                      <a:endParaRPr lang="en-US" sz="12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62%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80%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rgbClr val="0F4470"/>
                          </a:solidFill>
                        </a:rPr>
                        <a:t>74%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104574"/>
                  </a:ext>
                </a:extLst>
              </a:tr>
            </a:tbl>
          </a:graphicData>
        </a:graphic>
      </p:graphicFrame>
      <p:graphicFrame>
        <p:nvGraphicFramePr>
          <p:cNvPr id="8" name="Chart 7">
            <a:extLst>
              <a:ext uri="{FF2B5EF4-FFF2-40B4-BE49-F238E27FC236}">
                <a16:creationId xmlns:a16="http://schemas.microsoft.com/office/drawing/2014/main" id="{40F1A6B6-5DD7-9644-964A-6CF86F442061}"/>
              </a:ext>
            </a:extLst>
          </p:cNvPr>
          <p:cNvGraphicFramePr/>
          <p:nvPr/>
        </p:nvGraphicFramePr>
        <p:xfrm>
          <a:off x="1942117" y="899783"/>
          <a:ext cx="7869533" cy="395151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765C3C29-08A9-F74D-850A-3006E4619840}"/>
              </a:ext>
            </a:extLst>
          </p:cNvPr>
          <p:cNvSpPr txBox="1"/>
          <p:nvPr/>
        </p:nvSpPr>
        <p:spPr>
          <a:xfrm>
            <a:off x="1911918" y="1397951"/>
            <a:ext cx="8368164" cy="646331"/>
          </a:xfrm>
          <a:prstGeom prst="rect">
            <a:avLst/>
          </a:prstGeom>
          <a:noFill/>
        </p:spPr>
        <p:txBody>
          <a:bodyPr wrap="square" rtlCol="0">
            <a:spAutoFit/>
          </a:bodyPr>
          <a:lstStyle/>
          <a:p>
            <a:pPr lvl="0" algn="ctr"/>
            <a:r>
              <a:rPr lang="en-US" b="1" dirty="0">
                <a:solidFill>
                  <a:schemeClr val="accent1"/>
                </a:solidFill>
              </a:rPr>
              <a:t>How confident are you that your child will be well prepared for entrance into and success in college upon graduation from high school?</a:t>
            </a:r>
          </a:p>
        </p:txBody>
      </p:sp>
      <p:graphicFrame>
        <p:nvGraphicFramePr>
          <p:cNvPr id="10" name="Table 9">
            <a:extLst>
              <a:ext uri="{FF2B5EF4-FFF2-40B4-BE49-F238E27FC236}">
                <a16:creationId xmlns:a16="http://schemas.microsoft.com/office/drawing/2014/main" id="{AB74CDE7-CF59-C149-81C3-6BBB64AB8C24}"/>
              </a:ext>
            </a:extLst>
          </p:cNvPr>
          <p:cNvGraphicFramePr>
            <a:graphicFrameLocks noGrp="1"/>
          </p:cNvGraphicFramePr>
          <p:nvPr/>
        </p:nvGraphicFramePr>
        <p:xfrm>
          <a:off x="2741853" y="4434870"/>
          <a:ext cx="6039760" cy="304800"/>
        </p:xfrm>
        <a:graphic>
          <a:graphicData uri="http://schemas.openxmlformats.org/drawingml/2006/table">
            <a:tbl>
              <a:tblPr firstRow="1" bandRow="1">
                <a:tableStyleId>{5940675A-B579-460E-94D1-54222C63F5DA}</a:tableStyleId>
              </a:tblPr>
              <a:tblGrid>
                <a:gridCol w="1207952">
                  <a:extLst>
                    <a:ext uri="{9D8B030D-6E8A-4147-A177-3AD203B41FA5}">
                      <a16:colId xmlns:a16="http://schemas.microsoft.com/office/drawing/2014/main" val="683093789"/>
                    </a:ext>
                  </a:extLst>
                </a:gridCol>
                <a:gridCol w="1207952">
                  <a:extLst>
                    <a:ext uri="{9D8B030D-6E8A-4147-A177-3AD203B41FA5}">
                      <a16:colId xmlns:a16="http://schemas.microsoft.com/office/drawing/2014/main" val="1154056812"/>
                    </a:ext>
                  </a:extLst>
                </a:gridCol>
                <a:gridCol w="1207952">
                  <a:extLst>
                    <a:ext uri="{9D8B030D-6E8A-4147-A177-3AD203B41FA5}">
                      <a16:colId xmlns:a16="http://schemas.microsoft.com/office/drawing/2014/main" val="2532654651"/>
                    </a:ext>
                  </a:extLst>
                </a:gridCol>
                <a:gridCol w="1207952">
                  <a:extLst>
                    <a:ext uri="{9D8B030D-6E8A-4147-A177-3AD203B41FA5}">
                      <a16:colId xmlns:a16="http://schemas.microsoft.com/office/drawing/2014/main" val="3740069091"/>
                    </a:ext>
                  </a:extLst>
                </a:gridCol>
                <a:gridCol w="1207952">
                  <a:extLst>
                    <a:ext uri="{9D8B030D-6E8A-4147-A177-3AD203B41FA5}">
                      <a16:colId xmlns:a16="http://schemas.microsoft.com/office/drawing/2014/main" val="1848386726"/>
                    </a:ext>
                  </a:extLst>
                </a:gridCol>
              </a:tblGrid>
              <a:tr h="269522">
                <a:tc>
                  <a:txBody>
                    <a:bodyPr/>
                    <a:lstStyle/>
                    <a:p>
                      <a:pPr algn="ctr"/>
                      <a:r>
                        <a:rPr lang="en-US" sz="1400" b="1" u="none" dirty="0">
                          <a:solidFill>
                            <a:srgbClr val="0F4470"/>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u="none" dirty="0">
                          <a:solidFill>
                            <a:srgbClr val="0F4470"/>
                          </a:solidFill>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3038" indent="0" algn="ctr"/>
                      <a:r>
                        <a:rPr lang="en-US" sz="1400" b="1" u="none" dirty="0">
                          <a:solidFill>
                            <a:srgbClr val="0F4470"/>
                          </a:solidFill>
                        </a:rPr>
                        <a:t>Feb 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3038" indent="0" algn="ctr"/>
                      <a:r>
                        <a:rPr lang="en-US" sz="1400" b="1" u="none" dirty="0">
                          <a:solidFill>
                            <a:srgbClr val="0F4470"/>
                          </a:solidFill>
                        </a:rPr>
                        <a:t>Sept 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3038" indent="0" algn="ctr"/>
                      <a:r>
                        <a:rPr lang="en-US" sz="1400" b="1" u="none" dirty="0">
                          <a:solidFill>
                            <a:srgbClr val="0F4470"/>
                          </a:solidFill>
                        </a:rPr>
                        <a:t>May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5499736"/>
                  </a:ext>
                </a:extLst>
              </a:tr>
            </a:tbl>
          </a:graphicData>
        </a:graphic>
      </p:graphicFrame>
      <p:sp>
        <p:nvSpPr>
          <p:cNvPr id="11" name="TextBox 10">
            <a:extLst>
              <a:ext uri="{FF2B5EF4-FFF2-40B4-BE49-F238E27FC236}">
                <a16:creationId xmlns:a16="http://schemas.microsoft.com/office/drawing/2014/main" id="{CDA0E2E3-6ADC-534B-ACBA-CFA32F334B2D}"/>
              </a:ext>
            </a:extLst>
          </p:cNvPr>
          <p:cNvSpPr txBox="1"/>
          <p:nvPr/>
        </p:nvSpPr>
        <p:spPr>
          <a:xfrm>
            <a:off x="4557638" y="2097102"/>
            <a:ext cx="2638488" cy="338554"/>
          </a:xfrm>
          <a:prstGeom prst="rect">
            <a:avLst/>
          </a:prstGeom>
          <a:noFill/>
        </p:spPr>
        <p:txBody>
          <a:bodyPr wrap="square" rtlCol="0">
            <a:spAutoFit/>
          </a:bodyPr>
          <a:lstStyle/>
          <a:p>
            <a:pPr algn="ctr"/>
            <a:r>
              <a:rPr lang="en-US" sz="1600" b="1" dirty="0">
                <a:solidFill>
                  <a:srgbClr val="0F4470"/>
                </a:solidFill>
              </a:rPr>
              <a:t>Extremely/Very confident</a:t>
            </a:r>
          </a:p>
        </p:txBody>
      </p:sp>
      <p:sp>
        <p:nvSpPr>
          <p:cNvPr id="12" name="TextBox 11">
            <a:extLst>
              <a:ext uri="{FF2B5EF4-FFF2-40B4-BE49-F238E27FC236}">
                <a16:creationId xmlns:a16="http://schemas.microsoft.com/office/drawing/2014/main" id="{4D5FA6C6-A6AB-F033-116C-E7956A8B7DD6}"/>
              </a:ext>
            </a:extLst>
          </p:cNvPr>
          <p:cNvSpPr txBox="1"/>
          <p:nvPr/>
        </p:nvSpPr>
        <p:spPr>
          <a:xfrm rot="10800000">
            <a:off x="8391492" y="5986778"/>
            <a:ext cx="249923" cy="276999"/>
          </a:xfrm>
          <a:prstGeom prst="rect">
            <a:avLst/>
          </a:prstGeom>
          <a:noFill/>
        </p:spPr>
        <p:txBody>
          <a:bodyPr wrap="square">
            <a:spAutoFit/>
          </a:bodyPr>
          <a:lstStyle/>
          <a:p>
            <a:r>
              <a:rPr lang="el-GR" sz="1200" dirty="0">
                <a:solidFill>
                  <a:schemeClr val="accent2"/>
                </a:solidFill>
                <a:latin typeface="Arial" panose="020B0604020202020204" pitchFamily="34" charset="0"/>
                <a:cs typeface="Arial" panose="020B0604020202020204" pitchFamily="34" charset="0"/>
              </a:rPr>
              <a:t>Δ</a:t>
            </a:r>
            <a:endParaRPr lang="en-US" sz="1200" dirty="0">
              <a:solidFill>
                <a:schemeClr val="accent2"/>
              </a:solidFill>
            </a:endParaRPr>
          </a:p>
        </p:txBody>
      </p:sp>
      <p:sp>
        <p:nvSpPr>
          <p:cNvPr id="13" name="Footer Placeholder 3">
            <a:extLst>
              <a:ext uri="{FF2B5EF4-FFF2-40B4-BE49-F238E27FC236}">
                <a16:creationId xmlns:a16="http://schemas.microsoft.com/office/drawing/2014/main" id="{4E5AE488-7E34-DE90-EA2B-49245257435C}"/>
              </a:ext>
            </a:extLst>
          </p:cNvPr>
          <p:cNvSpPr>
            <a:spLocks noGrp="1"/>
          </p:cNvSpPr>
          <p:nvPr>
            <p:ph type="ftr" sz="quarter" idx="11"/>
          </p:nvPr>
        </p:nvSpPr>
        <p:spPr>
          <a:xfrm>
            <a:off x="7035437" y="6356350"/>
            <a:ext cx="4114800" cy="365125"/>
          </a:xfrm>
        </p:spPr>
        <p:txBody>
          <a:bodyPr/>
          <a:lstStyle/>
          <a:p>
            <a:r>
              <a:rPr lang="en-US" b="1" dirty="0"/>
              <a:t>LEARNING HEROES</a:t>
            </a:r>
            <a:endParaRPr lang="en-US" dirty="0"/>
          </a:p>
        </p:txBody>
      </p:sp>
      <p:sp>
        <p:nvSpPr>
          <p:cNvPr id="14" name="TextBox 13">
            <a:extLst>
              <a:ext uri="{FF2B5EF4-FFF2-40B4-BE49-F238E27FC236}">
                <a16:creationId xmlns:a16="http://schemas.microsoft.com/office/drawing/2014/main" id="{7DD22D39-91B3-F9DB-882C-74C6DA1052E9}"/>
              </a:ext>
            </a:extLst>
          </p:cNvPr>
          <p:cNvSpPr txBox="1"/>
          <p:nvPr/>
        </p:nvSpPr>
        <p:spPr>
          <a:xfrm>
            <a:off x="8978460" y="4894378"/>
            <a:ext cx="2127505" cy="1384995"/>
          </a:xfrm>
          <a:prstGeom prst="rect">
            <a:avLst/>
          </a:prstGeom>
          <a:noFill/>
        </p:spPr>
        <p:txBody>
          <a:bodyPr wrap="none" rtlCol="0">
            <a:spAutoFit/>
          </a:bodyPr>
          <a:lstStyle/>
          <a:p>
            <a:r>
              <a:rPr lang="en-US" sz="1200" b="1" dirty="0">
                <a:solidFill>
                  <a:schemeClr val="tx2"/>
                </a:solidFill>
              </a:rPr>
              <a:t>Higher confidence among:</a:t>
            </a:r>
          </a:p>
          <a:p>
            <a:pPr marL="171450" indent="-171450">
              <a:buFont typeface="Arial" panose="020B0604020202020204" pitchFamily="34" charset="0"/>
              <a:buChar char="•"/>
            </a:pPr>
            <a:r>
              <a:rPr lang="en-US" sz="1200" dirty="0"/>
              <a:t>Charter School (</a:t>
            </a:r>
            <a:r>
              <a:rPr lang="en-US" sz="1200" b="1" dirty="0">
                <a:solidFill>
                  <a:srgbClr val="0070C0"/>
                </a:solidFill>
              </a:rPr>
              <a:t>82%</a:t>
            </a:r>
            <a:r>
              <a:rPr lang="en-US" sz="1200" dirty="0"/>
              <a:t>)</a:t>
            </a:r>
          </a:p>
          <a:p>
            <a:pPr marL="171450" indent="-171450">
              <a:buFont typeface="Arial" panose="020B0604020202020204" pitchFamily="34" charset="0"/>
              <a:buChar char="•"/>
            </a:pPr>
            <a:r>
              <a:rPr lang="en-US" sz="1200" dirty="0"/>
              <a:t>Elementary (</a:t>
            </a:r>
            <a:r>
              <a:rPr lang="en-US" sz="1200" b="1" dirty="0">
                <a:solidFill>
                  <a:srgbClr val="0070C0"/>
                </a:solidFill>
              </a:rPr>
              <a:t>79%</a:t>
            </a:r>
            <a:r>
              <a:rPr lang="en-US" sz="1200" dirty="0"/>
              <a:t>)</a:t>
            </a:r>
          </a:p>
          <a:p>
            <a:pPr marL="171450" indent="-171450">
              <a:buFont typeface="Arial" panose="020B0604020202020204" pitchFamily="34" charset="0"/>
              <a:buChar char="•"/>
            </a:pPr>
            <a:r>
              <a:rPr lang="en-US" sz="1200" dirty="0"/>
              <a:t>HHI $100K+ (</a:t>
            </a:r>
            <a:r>
              <a:rPr lang="en-US" sz="1200" b="1" dirty="0">
                <a:solidFill>
                  <a:srgbClr val="0070C0"/>
                </a:solidFill>
              </a:rPr>
              <a:t>79%</a:t>
            </a:r>
            <a:r>
              <a:rPr lang="en-US" sz="1200" dirty="0"/>
              <a:t>)</a:t>
            </a:r>
          </a:p>
          <a:p>
            <a:endParaRPr lang="en-US" sz="1200" dirty="0"/>
          </a:p>
          <a:p>
            <a:r>
              <a:rPr lang="en-US" sz="1200" b="1" dirty="0">
                <a:solidFill>
                  <a:schemeClr val="tx2"/>
                </a:solidFill>
              </a:rPr>
              <a:t>Lower confidence among:</a:t>
            </a:r>
          </a:p>
          <a:p>
            <a:pPr marL="171450" indent="-171450">
              <a:buFont typeface="Arial" panose="020B0604020202020204" pitchFamily="34" charset="0"/>
              <a:buChar char="•"/>
            </a:pPr>
            <a:r>
              <a:rPr lang="en-US" sz="1200" dirty="0"/>
              <a:t>Small town/rural (</a:t>
            </a:r>
            <a:r>
              <a:rPr lang="en-US" sz="1200" b="1" i="1" dirty="0">
                <a:solidFill>
                  <a:srgbClr val="FF0000"/>
                </a:solidFill>
              </a:rPr>
              <a:t>65%</a:t>
            </a:r>
            <a:r>
              <a:rPr lang="en-US" sz="1200" dirty="0"/>
              <a:t>)</a:t>
            </a:r>
          </a:p>
        </p:txBody>
      </p:sp>
    </p:spTree>
    <p:extLst>
      <p:ext uri="{BB962C8B-B14F-4D97-AF65-F5344CB8AC3E}">
        <p14:creationId xmlns:p14="http://schemas.microsoft.com/office/powerpoint/2010/main" val="40809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A2BB-6DF9-414C-90AC-63E9CE597B5D}"/>
              </a:ext>
            </a:extLst>
          </p:cNvPr>
          <p:cNvSpPr>
            <a:spLocks noGrp="1"/>
          </p:cNvSpPr>
          <p:nvPr>
            <p:ph type="title"/>
          </p:nvPr>
        </p:nvSpPr>
        <p:spPr/>
        <p:txBody>
          <a:bodyPr/>
          <a:lstStyle/>
          <a:p>
            <a:r>
              <a:rPr lang="en-US" dirty="0"/>
              <a:t>Most parents believe their child is at/above grade level</a:t>
            </a:r>
          </a:p>
        </p:txBody>
      </p:sp>
      <p:sp>
        <p:nvSpPr>
          <p:cNvPr id="4" name="Footer Placeholder 3">
            <a:extLst>
              <a:ext uri="{FF2B5EF4-FFF2-40B4-BE49-F238E27FC236}">
                <a16:creationId xmlns:a16="http://schemas.microsoft.com/office/drawing/2014/main" id="{C9D67B62-2AA4-9446-9794-CCBD58B29C0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B3C46">
                    <a:tint val="75000"/>
                  </a:srgbClr>
                </a:solidFill>
                <a:effectLst/>
                <a:uLnTx/>
                <a:uFillTx/>
                <a:latin typeface="Arial" panose="020B0604020202020204" pitchFamily="34" charset="0"/>
                <a:ea typeface="+mn-ea"/>
                <a:cs typeface="Arial" panose="020B0604020202020204" pitchFamily="34" charset="0"/>
              </a:rPr>
              <a:t>LEARNING HEROES | Parents 2021</a:t>
            </a:r>
            <a:endParaRPr kumimoji="0" lang="en-US" sz="600" b="0"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D1D2CAB3-16A0-6C45-9212-90EAEB6FFD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16266-9EFC-AA48-A7FA-65B041A20E18}" type="slidenum">
              <a:rPr kumimoji="0" lang="en-US" sz="600" b="1" i="0" u="none" strike="noStrike" kern="1200" cap="none" spc="0" normalizeH="0" baseline="0" noProof="0" smtClean="0">
                <a:ln>
                  <a:noFill/>
                </a:ln>
                <a:solidFill>
                  <a:srgbClr val="2B3C46">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600" b="1"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8" name="Chart 7">
            <a:extLst>
              <a:ext uri="{FF2B5EF4-FFF2-40B4-BE49-F238E27FC236}">
                <a16:creationId xmlns:a16="http://schemas.microsoft.com/office/drawing/2014/main" id="{0B19A59D-A32C-B541-A4B4-73A857598A4B}"/>
              </a:ext>
            </a:extLst>
          </p:cNvPr>
          <p:cNvGraphicFramePr/>
          <p:nvPr/>
        </p:nvGraphicFramePr>
        <p:xfrm>
          <a:off x="2015438" y="1656758"/>
          <a:ext cx="8161124" cy="448974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3BCD0BF-572B-6444-BCD4-9D225129AC42}"/>
              </a:ext>
            </a:extLst>
          </p:cNvPr>
          <p:cNvSpPr txBox="1"/>
          <p:nvPr/>
        </p:nvSpPr>
        <p:spPr>
          <a:xfrm>
            <a:off x="2630369" y="2457416"/>
            <a:ext cx="26177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4470"/>
                </a:solidFill>
                <a:effectLst/>
                <a:uLnTx/>
                <a:uFillTx/>
                <a:latin typeface="Arial" panose="020B0604020202020204"/>
                <a:ea typeface="+mn-ea"/>
                <a:cs typeface="+mn-cs"/>
              </a:rPr>
              <a:t>MATH</a:t>
            </a:r>
          </a:p>
        </p:txBody>
      </p:sp>
      <p:sp>
        <p:nvSpPr>
          <p:cNvPr id="10" name="TextBox 9">
            <a:extLst>
              <a:ext uri="{FF2B5EF4-FFF2-40B4-BE49-F238E27FC236}">
                <a16:creationId xmlns:a16="http://schemas.microsoft.com/office/drawing/2014/main" id="{8EB01525-C37D-CF42-9C64-C6E8BB7FF209}"/>
              </a:ext>
            </a:extLst>
          </p:cNvPr>
          <p:cNvSpPr txBox="1"/>
          <p:nvPr/>
        </p:nvSpPr>
        <p:spPr>
          <a:xfrm>
            <a:off x="6870129" y="2457416"/>
            <a:ext cx="26177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4470"/>
                </a:solidFill>
                <a:effectLst/>
                <a:uLnTx/>
                <a:uFillTx/>
                <a:latin typeface="Arial" panose="020B0604020202020204"/>
                <a:ea typeface="+mn-ea"/>
                <a:cs typeface="+mn-cs"/>
              </a:rPr>
              <a:t>READING</a:t>
            </a:r>
          </a:p>
        </p:txBody>
      </p:sp>
      <p:sp>
        <p:nvSpPr>
          <p:cNvPr id="11" name="TextBox 10">
            <a:extLst>
              <a:ext uri="{FF2B5EF4-FFF2-40B4-BE49-F238E27FC236}">
                <a16:creationId xmlns:a16="http://schemas.microsoft.com/office/drawing/2014/main" id="{5843A153-916F-EE42-81EF-94997CD92DA5}"/>
              </a:ext>
            </a:extLst>
          </p:cNvPr>
          <p:cNvSpPr txBox="1"/>
          <p:nvPr/>
        </p:nvSpPr>
        <p:spPr>
          <a:xfrm>
            <a:off x="1507672" y="3785288"/>
            <a:ext cx="65434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4470"/>
                </a:solidFill>
                <a:effectLst/>
                <a:uLnTx/>
                <a:uFillTx/>
                <a:latin typeface="Arial" panose="020B0604020202020204"/>
                <a:ea typeface="+mn-ea"/>
                <a:cs typeface="+mn-cs"/>
              </a:rPr>
              <a:t>Above</a:t>
            </a:r>
          </a:p>
        </p:txBody>
      </p:sp>
    </p:spTree>
    <p:extLst>
      <p:ext uri="{BB962C8B-B14F-4D97-AF65-F5344CB8AC3E}">
        <p14:creationId xmlns:p14="http://schemas.microsoft.com/office/powerpoint/2010/main" val="781103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154EB-CF33-6C4D-BF2D-129E4B5957DA}"/>
              </a:ext>
            </a:extLst>
          </p:cNvPr>
          <p:cNvSpPr>
            <a:spLocks noGrp="1"/>
          </p:cNvSpPr>
          <p:nvPr>
            <p:ph type="title"/>
          </p:nvPr>
        </p:nvSpPr>
        <p:spPr/>
        <p:txBody>
          <a:bodyPr/>
          <a:lstStyle/>
          <a:p>
            <a:r>
              <a:rPr lang="en-US" dirty="0"/>
              <a:t>While parents are confident in their understanding of achievement, teachers are skeptical </a:t>
            </a:r>
          </a:p>
        </p:txBody>
      </p:sp>
      <p:sp>
        <p:nvSpPr>
          <p:cNvPr id="5" name="Slide Number Placeholder 4">
            <a:extLst>
              <a:ext uri="{FF2B5EF4-FFF2-40B4-BE49-F238E27FC236}">
                <a16:creationId xmlns:a16="http://schemas.microsoft.com/office/drawing/2014/main" id="{1D4B61B6-E4B0-3940-8568-EF60041BAFCB}"/>
              </a:ext>
            </a:extLst>
          </p:cNvPr>
          <p:cNvSpPr>
            <a:spLocks noGrp="1"/>
          </p:cNvSpPr>
          <p:nvPr>
            <p:ph type="sldNum" sz="quarter" idx="12"/>
          </p:nvPr>
        </p:nvSpPr>
        <p:spPr/>
        <p:txBody>
          <a:bodyPr/>
          <a:lstStyle/>
          <a:p>
            <a:fld id="{24516266-9EFC-AA48-A7FA-65B041A20E18}" type="slidenum">
              <a:rPr lang="en-US" smtClean="0"/>
              <a:t>29</a:t>
            </a:fld>
            <a:endParaRPr lang="en-US" dirty="0"/>
          </a:p>
        </p:txBody>
      </p:sp>
      <p:graphicFrame>
        <p:nvGraphicFramePr>
          <p:cNvPr id="8" name="Chart 7">
            <a:extLst>
              <a:ext uri="{FF2B5EF4-FFF2-40B4-BE49-F238E27FC236}">
                <a16:creationId xmlns:a16="http://schemas.microsoft.com/office/drawing/2014/main" id="{78D25809-1710-4A41-A517-6D3406C27836}"/>
              </a:ext>
            </a:extLst>
          </p:cNvPr>
          <p:cNvGraphicFramePr/>
          <p:nvPr/>
        </p:nvGraphicFramePr>
        <p:xfrm>
          <a:off x="752856" y="1364602"/>
          <a:ext cx="6547757" cy="3739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5">
            <a:extLst>
              <a:ext uri="{FF2B5EF4-FFF2-40B4-BE49-F238E27FC236}">
                <a16:creationId xmlns:a16="http://schemas.microsoft.com/office/drawing/2014/main" id="{6161E519-7A7C-C941-8D81-02F9D98789A4}"/>
              </a:ext>
            </a:extLst>
          </p:cNvPr>
          <p:cNvGraphicFramePr>
            <a:graphicFrameLocks noGrp="1"/>
          </p:cNvGraphicFramePr>
          <p:nvPr/>
        </p:nvGraphicFramePr>
        <p:xfrm>
          <a:off x="328205" y="5145157"/>
          <a:ext cx="6256491" cy="1420816"/>
        </p:xfrm>
        <a:graphic>
          <a:graphicData uri="http://schemas.openxmlformats.org/drawingml/2006/table">
            <a:tbl>
              <a:tblPr firstRow="1" bandRow="1">
                <a:tableStyleId>{5940675A-B579-460E-94D1-54222C63F5DA}</a:tableStyleId>
              </a:tblPr>
              <a:tblGrid>
                <a:gridCol w="1043700">
                  <a:extLst>
                    <a:ext uri="{9D8B030D-6E8A-4147-A177-3AD203B41FA5}">
                      <a16:colId xmlns:a16="http://schemas.microsoft.com/office/drawing/2014/main" val="701148714"/>
                    </a:ext>
                  </a:extLst>
                </a:gridCol>
                <a:gridCol w="1047191">
                  <a:extLst>
                    <a:ext uri="{9D8B030D-6E8A-4147-A177-3AD203B41FA5}">
                      <a16:colId xmlns:a16="http://schemas.microsoft.com/office/drawing/2014/main" val="2669941272"/>
                    </a:ext>
                  </a:extLst>
                </a:gridCol>
                <a:gridCol w="1076960">
                  <a:extLst>
                    <a:ext uri="{9D8B030D-6E8A-4147-A177-3AD203B41FA5}">
                      <a16:colId xmlns:a16="http://schemas.microsoft.com/office/drawing/2014/main" val="2006274951"/>
                    </a:ext>
                  </a:extLst>
                </a:gridCol>
                <a:gridCol w="1036320">
                  <a:extLst>
                    <a:ext uri="{9D8B030D-6E8A-4147-A177-3AD203B41FA5}">
                      <a16:colId xmlns:a16="http://schemas.microsoft.com/office/drawing/2014/main" val="2146605030"/>
                    </a:ext>
                  </a:extLst>
                </a:gridCol>
                <a:gridCol w="1026160">
                  <a:extLst>
                    <a:ext uri="{9D8B030D-6E8A-4147-A177-3AD203B41FA5}">
                      <a16:colId xmlns:a16="http://schemas.microsoft.com/office/drawing/2014/main" val="1800569734"/>
                    </a:ext>
                  </a:extLst>
                </a:gridCol>
                <a:gridCol w="1026160">
                  <a:extLst>
                    <a:ext uri="{9D8B030D-6E8A-4147-A177-3AD203B41FA5}">
                      <a16:colId xmlns:a16="http://schemas.microsoft.com/office/drawing/2014/main" val="4173781237"/>
                    </a:ext>
                  </a:extLst>
                </a:gridCol>
              </a:tblGrid>
              <a:tr h="355204">
                <a:tc>
                  <a:txBody>
                    <a:bodyPr/>
                    <a:lstStyle/>
                    <a:p>
                      <a:pPr algn="ctr"/>
                      <a:endParaRPr lang="en-US" sz="12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2019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2020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Feb 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Sept 2021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tc>
                  <a:txBody>
                    <a:bodyPr/>
                    <a:lstStyle/>
                    <a:p>
                      <a:pPr algn="ctr"/>
                      <a:r>
                        <a:rPr lang="en-US" sz="1200" b="1" u="none" dirty="0">
                          <a:solidFill>
                            <a:schemeClr val="bg1"/>
                          </a:solidFill>
                        </a:rPr>
                        <a:t>May 2022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57BC0"/>
                    </a:solidFill>
                  </a:tcPr>
                </a:tc>
                <a:extLst>
                  <a:ext uri="{0D108BD9-81ED-4DB2-BD59-A6C34878D82A}">
                    <a16:rowId xmlns:a16="http://schemas.microsoft.com/office/drawing/2014/main" val="3794722492"/>
                  </a:ext>
                </a:extLst>
              </a:tr>
              <a:tr h="355204">
                <a:tc>
                  <a:txBody>
                    <a:bodyPr/>
                    <a:lstStyle/>
                    <a:p>
                      <a:pPr algn="r"/>
                      <a:r>
                        <a:rPr lang="en-US" sz="1200" b="1" dirty="0">
                          <a:solidFill>
                            <a:srgbClr val="0F4470"/>
                          </a:solidFill>
                        </a:rPr>
                        <a:t>Black</a:t>
                      </a:r>
                      <a:endParaRPr lang="en-US" sz="1200" dirty="0">
                        <a:solidFill>
                          <a:srgbClr val="0F447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131155"/>
                  </a:ext>
                </a:extLst>
              </a:tr>
              <a:tr h="355204">
                <a:tc>
                  <a:txBody>
                    <a:bodyPr/>
                    <a:lstStyle/>
                    <a:p>
                      <a:pPr algn="r"/>
                      <a:r>
                        <a:rPr lang="en-US" sz="1200" b="1" dirty="0">
                          <a:solidFill>
                            <a:schemeClr val="tx2"/>
                          </a:solidFill>
                        </a:rPr>
                        <a:t>Hispanic</a:t>
                      </a:r>
                      <a:endParaRPr lang="en-US" sz="12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t>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t>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t>85%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t>87%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dirty="0"/>
                        <a:t>87%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81893101"/>
                  </a:ext>
                </a:extLst>
              </a:tr>
              <a:tr h="355204">
                <a:tc>
                  <a:txBody>
                    <a:bodyPr/>
                    <a:lstStyle/>
                    <a:p>
                      <a:pPr algn="r"/>
                      <a:r>
                        <a:rPr lang="en-US" sz="1200" b="1" dirty="0">
                          <a:solidFill>
                            <a:schemeClr val="tx2"/>
                          </a:solidFill>
                        </a:rPr>
                        <a:t>White</a:t>
                      </a:r>
                      <a:endParaRPr lang="en-US" sz="1200" dirty="0">
                        <a:solidFill>
                          <a:schemeClr val="tx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79%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t>86%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5104574"/>
                  </a:ext>
                </a:extLst>
              </a:tr>
            </a:tbl>
          </a:graphicData>
        </a:graphic>
      </p:graphicFrame>
      <p:sp>
        <p:nvSpPr>
          <p:cNvPr id="10" name="TextBox 9">
            <a:extLst>
              <a:ext uri="{FF2B5EF4-FFF2-40B4-BE49-F238E27FC236}">
                <a16:creationId xmlns:a16="http://schemas.microsoft.com/office/drawing/2014/main" id="{7C2B7F2C-81F1-8042-81C8-ECEF9F0BBAF5}"/>
              </a:ext>
            </a:extLst>
          </p:cNvPr>
          <p:cNvSpPr txBox="1"/>
          <p:nvPr/>
        </p:nvSpPr>
        <p:spPr>
          <a:xfrm>
            <a:off x="2581275" y="1364602"/>
            <a:ext cx="7029450" cy="646331"/>
          </a:xfrm>
          <a:prstGeom prst="rect">
            <a:avLst/>
          </a:prstGeom>
          <a:noFill/>
        </p:spPr>
        <p:txBody>
          <a:bodyPr wrap="square">
            <a:spAutoFit/>
          </a:bodyPr>
          <a:lstStyle/>
          <a:p>
            <a:pPr algn="ctr"/>
            <a:r>
              <a:rPr lang="en-US" b="1" dirty="0">
                <a:solidFill>
                  <a:schemeClr val="accent1"/>
                </a:solidFill>
              </a:rPr>
              <a:t>How confident are you that you have a clear understanding of how well your child is achieving academically?</a:t>
            </a:r>
          </a:p>
        </p:txBody>
      </p:sp>
      <p:graphicFrame>
        <p:nvGraphicFramePr>
          <p:cNvPr id="11" name="Table 10">
            <a:extLst>
              <a:ext uri="{FF2B5EF4-FFF2-40B4-BE49-F238E27FC236}">
                <a16:creationId xmlns:a16="http://schemas.microsoft.com/office/drawing/2014/main" id="{BDCD5ED3-A7E2-0840-89E2-2890EAE6DFA7}"/>
              </a:ext>
            </a:extLst>
          </p:cNvPr>
          <p:cNvGraphicFramePr>
            <a:graphicFrameLocks noGrp="1"/>
          </p:cNvGraphicFramePr>
          <p:nvPr/>
        </p:nvGraphicFramePr>
        <p:xfrm>
          <a:off x="1392936" y="4720212"/>
          <a:ext cx="5191760" cy="304800"/>
        </p:xfrm>
        <a:graphic>
          <a:graphicData uri="http://schemas.openxmlformats.org/drawingml/2006/table">
            <a:tbl>
              <a:tblPr firstRow="1" bandRow="1">
                <a:tableStyleId>{5940675A-B579-460E-94D1-54222C63F5DA}</a:tableStyleId>
              </a:tblPr>
              <a:tblGrid>
                <a:gridCol w="1038352">
                  <a:extLst>
                    <a:ext uri="{9D8B030D-6E8A-4147-A177-3AD203B41FA5}">
                      <a16:colId xmlns:a16="http://schemas.microsoft.com/office/drawing/2014/main" val="683093789"/>
                    </a:ext>
                  </a:extLst>
                </a:gridCol>
                <a:gridCol w="1038352">
                  <a:extLst>
                    <a:ext uri="{9D8B030D-6E8A-4147-A177-3AD203B41FA5}">
                      <a16:colId xmlns:a16="http://schemas.microsoft.com/office/drawing/2014/main" val="1154056812"/>
                    </a:ext>
                  </a:extLst>
                </a:gridCol>
                <a:gridCol w="1038352">
                  <a:extLst>
                    <a:ext uri="{9D8B030D-6E8A-4147-A177-3AD203B41FA5}">
                      <a16:colId xmlns:a16="http://schemas.microsoft.com/office/drawing/2014/main" val="2532654651"/>
                    </a:ext>
                  </a:extLst>
                </a:gridCol>
                <a:gridCol w="1038352">
                  <a:extLst>
                    <a:ext uri="{9D8B030D-6E8A-4147-A177-3AD203B41FA5}">
                      <a16:colId xmlns:a16="http://schemas.microsoft.com/office/drawing/2014/main" val="3740069091"/>
                    </a:ext>
                  </a:extLst>
                </a:gridCol>
                <a:gridCol w="1038352">
                  <a:extLst>
                    <a:ext uri="{9D8B030D-6E8A-4147-A177-3AD203B41FA5}">
                      <a16:colId xmlns:a16="http://schemas.microsoft.com/office/drawing/2014/main" val="3746470804"/>
                    </a:ext>
                  </a:extLst>
                </a:gridCol>
              </a:tblGrid>
              <a:tr h="269522">
                <a:tc>
                  <a:txBody>
                    <a:bodyPr/>
                    <a:lstStyle/>
                    <a:p>
                      <a:pPr algn="ctr"/>
                      <a:r>
                        <a:rPr lang="en-US" sz="1400" b="1" u="none" dirty="0">
                          <a:solidFill>
                            <a:schemeClr val="tx2"/>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u="none" dirty="0">
                          <a:solidFill>
                            <a:schemeClr val="tx2"/>
                          </a:solidFill>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u="none" dirty="0">
                          <a:solidFill>
                            <a:schemeClr val="tx2"/>
                          </a:solidFill>
                        </a:rPr>
                        <a:t>Feb 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u="none" dirty="0">
                          <a:solidFill>
                            <a:schemeClr val="tx2"/>
                          </a:solidFill>
                        </a:rPr>
                        <a:t>Sept 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1" u="none" dirty="0">
                          <a:solidFill>
                            <a:schemeClr val="tx2"/>
                          </a:solidFill>
                        </a:rPr>
                        <a:t>May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5499736"/>
                  </a:ext>
                </a:extLst>
              </a:tr>
            </a:tbl>
          </a:graphicData>
        </a:graphic>
      </p:graphicFrame>
      <p:sp>
        <p:nvSpPr>
          <p:cNvPr id="12" name="TextBox 11">
            <a:extLst>
              <a:ext uri="{FF2B5EF4-FFF2-40B4-BE49-F238E27FC236}">
                <a16:creationId xmlns:a16="http://schemas.microsoft.com/office/drawing/2014/main" id="{46023C1E-CCF4-9C4D-9232-19C73584C5E4}"/>
              </a:ext>
            </a:extLst>
          </p:cNvPr>
          <p:cNvSpPr txBox="1"/>
          <p:nvPr/>
        </p:nvSpPr>
        <p:spPr>
          <a:xfrm>
            <a:off x="2760333" y="2249965"/>
            <a:ext cx="2638488" cy="338554"/>
          </a:xfrm>
          <a:prstGeom prst="rect">
            <a:avLst/>
          </a:prstGeom>
          <a:noFill/>
        </p:spPr>
        <p:txBody>
          <a:bodyPr wrap="square" rtlCol="0">
            <a:spAutoFit/>
          </a:bodyPr>
          <a:lstStyle/>
          <a:p>
            <a:pPr algn="ctr"/>
            <a:r>
              <a:rPr lang="en-US" sz="1600" b="1" dirty="0"/>
              <a:t>Extremely/Very </a:t>
            </a:r>
            <a:r>
              <a:rPr lang="en-US" sz="1600" b="1" dirty="0">
                <a:solidFill>
                  <a:srgbClr val="0F4470"/>
                </a:solidFill>
              </a:rPr>
              <a:t>confident</a:t>
            </a:r>
          </a:p>
        </p:txBody>
      </p:sp>
      <p:sp>
        <p:nvSpPr>
          <p:cNvPr id="14" name="Rounded Rectangle 13">
            <a:extLst>
              <a:ext uri="{FF2B5EF4-FFF2-40B4-BE49-F238E27FC236}">
                <a16:creationId xmlns:a16="http://schemas.microsoft.com/office/drawing/2014/main" id="{443EF748-D1EB-6949-9A00-D5E11593671F}"/>
              </a:ext>
            </a:extLst>
          </p:cNvPr>
          <p:cNvSpPr>
            <a:spLocks/>
          </p:cNvSpPr>
          <p:nvPr/>
        </p:nvSpPr>
        <p:spPr>
          <a:xfrm>
            <a:off x="7133221" y="2919585"/>
            <a:ext cx="4479202" cy="2414085"/>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Arial" panose="020B0604020202020204" pitchFamily="34" charset="0"/>
                <a:cs typeface="Arial" panose="020B0604020202020204" pitchFamily="34" charset="0"/>
              </a:rPr>
              <a:t>Only </a:t>
            </a:r>
            <a:r>
              <a:rPr lang="en-US" sz="4800" b="1" dirty="0">
                <a:solidFill>
                  <a:schemeClr val="accent3"/>
                </a:solidFill>
                <a:latin typeface="Arial" panose="020B0604020202020204" pitchFamily="34" charset="0"/>
                <a:cs typeface="Arial" panose="020B0604020202020204" pitchFamily="34" charset="0"/>
              </a:rPr>
              <a:t>58%</a:t>
            </a:r>
            <a:r>
              <a:rPr lang="en-US" sz="4800" b="1" dirty="0">
                <a:solidFill>
                  <a:schemeClr val="accent4"/>
                </a:solidFill>
                <a:latin typeface="Arial" panose="020B0604020202020204" pitchFamily="34" charset="0"/>
                <a:cs typeface="Arial" panose="020B0604020202020204" pitchFamily="34" charset="0"/>
              </a:rPr>
              <a:t> </a:t>
            </a:r>
          </a:p>
          <a:p>
            <a:pPr algn="ctr"/>
            <a:r>
              <a:rPr lang="en-US" b="1" dirty="0">
                <a:solidFill>
                  <a:schemeClr val="tx2"/>
                </a:solidFill>
                <a:latin typeface="Arial" panose="020B0604020202020204" pitchFamily="34" charset="0"/>
                <a:cs typeface="Arial" panose="020B0604020202020204" pitchFamily="34" charset="0"/>
              </a:rPr>
              <a:t>of Teachers think </a:t>
            </a:r>
            <a:r>
              <a:rPr lang="en-US" b="1" i="1" dirty="0">
                <a:solidFill>
                  <a:schemeClr val="accent1"/>
                </a:solidFill>
                <a:latin typeface="Arial" panose="020B0604020202020204" pitchFamily="34" charset="0"/>
                <a:cs typeface="Arial" panose="020B0604020202020204" pitchFamily="34" charset="0"/>
              </a:rPr>
              <a:t>most or all</a:t>
            </a:r>
            <a:r>
              <a:rPr lang="en-US" b="1" dirty="0">
                <a:solidFill>
                  <a:schemeClr val="tx2"/>
                </a:solidFill>
                <a:latin typeface="Arial" panose="020B0604020202020204" pitchFamily="34" charset="0"/>
                <a:cs typeface="Arial" panose="020B0604020202020204" pitchFamily="34" charset="0"/>
              </a:rPr>
              <a:t> of their students’ parents have a clear understanding of how their child is achieving academically.</a:t>
            </a:r>
          </a:p>
          <a:p>
            <a:pPr algn="ctr"/>
            <a:r>
              <a:rPr lang="en-US" b="1" dirty="0">
                <a:solidFill>
                  <a:schemeClr val="accent3"/>
                </a:solidFill>
                <a:latin typeface="Arial" panose="020B0604020202020204" pitchFamily="34" charset="0"/>
                <a:cs typeface="Arial" panose="020B0604020202020204" pitchFamily="34" charset="0"/>
              </a:rPr>
              <a:t>(</a:t>
            </a:r>
            <a:r>
              <a:rPr lang="en-US" b="1" dirty="0">
                <a:solidFill>
                  <a:schemeClr val="accent4"/>
                </a:solidFill>
                <a:latin typeface="Arial" panose="020B0604020202020204" pitchFamily="34" charset="0"/>
                <a:cs typeface="Arial" panose="020B0604020202020204" pitchFamily="34" charset="0"/>
              </a:rPr>
              <a:t>   </a:t>
            </a:r>
            <a:r>
              <a:rPr lang="en-US" b="1" i="1" dirty="0">
                <a:solidFill>
                  <a:schemeClr val="accent3"/>
                </a:solidFill>
                <a:latin typeface="Arial" panose="020B0604020202020204" pitchFamily="34" charset="0"/>
                <a:cs typeface="Arial" panose="020B0604020202020204" pitchFamily="34" charset="0"/>
              </a:rPr>
              <a:t>-11 from 2021</a:t>
            </a:r>
            <a:r>
              <a:rPr lang="en-US" b="1" dirty="0">
                <a:solidFill>
                  <a:schemeClr val="accent3"/>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C01E27B2-2DA4-1991-7ABA-AC03C00403F5}"/>
              </a:ext>
            </a:extLst>
          </p:cNvPr>
          <p:cNvSpPr txBox="1"/>
          <p:nvPr/>
        </p:nvSpPr>
        <p:spPr>
          <a:xfrm rot="10800000">
            <a:off x="8451014" y="4882960"/>
            <a:ext cx="364165" cy="369332"/>
          </a:xfrm>
          <a:prstGeom prst="rect">
            <a:avLst/>
          </a:prstGeom>
          <a:noFill/>
        </p:spPr>
        <p:txBody>
          <a:bodyPr wrap="square">
            <a:spAutoFit/>
          </a:bodyPr>
          <a:lstStyle/>
          <a:p>
            <a:r>
              <a:rPr lang="el-GR" b="1" dirty="0">
                <a:solidFill>
                  <a:srgbClr val="FF0000"/>
                </a:solidFill>
                <a:latin typeface="Arial" panose="020B0604020202020204" pitchFamily="34" charset="0"/>
                <a:cs typeface="Arial" panose="020B0604020202020204" pitchFamily="34" charset="0"/>
              </a:rPr>
              <a:t>Δ</a:t>
            </a:r>
            <a:endParaRPr lang="en-US" dirty="0">
              <a:solidFill>
                <a:schemeClr val="accent3"/>
              </a:solidFill>
            </a:endParaRPr>
          </a:p>
        </p:txBody>
      </p:sp>
      <p:sp>
        <p:nvSpPr>
          <p:cNvPr id="13" name="Footer Placeholder 3">
            <a:extLst>
              <a:ext uri="{FF2B5EF4-FFF2-40B4-BE49-F238E27FC236}">
                <a16:creationId xmlns:a16="http://schemas.microsoft.com/office/drawing/2014/main" id="{22C9BDC3-0368-8031-85D5-FDE3EAEE4736}"/>
              </a:ext>
            </a:extLst>
          </p:cNvPr>
          <p:cNvSpPr>
            <a:spLocks noGrp="1"/>
          </p:cNvSpPr>
          <p:nvPr>
            <p:ph type="ftr" sz="quarter" idx="11"/>
          </p:nvPr>
        </p:nvSpPr>
        <p:spPr>
          <a:xfrm>
            <a:off x="7035437" y="6356350"/>
            <a:ext cx="4114800" cy="365125"/>
          </a:xfrm>
        </p:spPr>
        <p:txBody>
          <a:bodyPr/>
          <a:lstStyle/>
          <a:p>
            <a:r>
              <a:rPr lang="en-US" b="1" dirty="0"/>
              <a:t>LEARNING HEROES</a:t>
            </a:r>
            <a:endParaRPr lang="en-US" dirty="0"/>
          </a:p>
        </p:txBody>
      </p:sp>
    </p:spTree>
    <p:extLst>
      <p:ext uri="{BB962C8B-B14F-4D97-AF65-F5344CB8AC3E}">
        <p14:creationId xmlns:p14="http://schemas.microsoft.com/office/powerpoint/2010/main" val="92359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Research Methodology</a:t>
            </a:r>
          </a:p>
        </p:txBody>
      </p:sp>
      <p:sp>
        <p:nvSpPr>
          <p:cNvPr id="3" name="Content Placeholder 2">
            <a:extLst>
              <a:ext uri="{FF2B5EF4-FFF2-40B4-BE49-F238E27FC236}">
                <a16:creationId xmlns:a16="http://schemas.microsoft.com/office/drawing/2014/main" id="{EB1FD7F8-D617-7D44-8C73-CCF65CB3DCB5}"/>
              </a:ext>
            </a:extLst>
          </p:cNvPr>
          <p:cNvSpPr>
            <a:spLocks noGrp="1"/>
          </p:cNvSpPr>
          <p:nvPr>
            <p:ph idx="1"/>
          </p:nvPr>
        </p:nvSpPr>
        <p:spPr>
          <a:xfrm>
            <a:off x="335260" y="2501545"/>
            <a:ext cx="3657600" cy="3499751"/>
          </a:xfrm>
        </p:spPr>
        <p:txBody>
          <a:bodyPr>
            <a:noAutofit/>
          </a:bodyPr>
          <a:lstStyle/>
          <a:p>
            <a:pPr>
              <a:buBlip>
                <a:blip r:embed="rId2"/>
              </a:buBlip>
            </a:pPr>
            <a:r>
              <a:rPr lang="en-US" sz="1400" b="1" dirty="0">
                <a:ea typeface="Calibri" panose="020F0502020204030204" pitchFamily="34" charset="0"/>
              </a:rPr>
              <a:t>3 K-8</a:t>
            </a:r>
            <a:r>
              <a:rPr lang="en-US" sz="1400" dirty="0">
                <a:ea typeface="Calibri" panose="020F0502020204030204" pitchFamily="34" charset="0"/>
              </a:rPr>
              <a:t> </a:t>
            </a:r>
            <a:r>
              <a:rPr lang="en-US" sz="1400" b="1" dirty="0">
                <a:ea typeface="Calibri" panose="020F0502020204030204" pitchFamily="34" charset="0"/>
              </a:rPr>
              <a:t>Parent</a:t>
            </a:r>
            <a:r>
              <a:rPr lang="en-US" sz="1400" dirty="0">
                <a:ea typeface="Calibri" panose="020F0502020204030204" pitchFamily="34" charset="0"/>
              </a:rPr>
              <a:t> </a:t>
            </a:r>
            <a:r>
              <a:rPr lang="en-US" sz="1400" b="1" dirty="0">
                <a:ea typeface="Calibri" panose="020F0502020204030204" pitchFamily="34" charset="0"/>
              </a:rPr>
              <a:t>Focus Groups</a:t>
            </a:r>
            <a:r>
              <a:rPr lang="en-US" sz="1400" dirty="0">
                <a:ea typeface="Calibri" panose="020F0502020204030204" pitchFamily="34" charset="0"/>
              </a:rPr>
              <a:t> – parents from a mix of races; Black parents; Hispanic parents in Spanish</a:t>
            </a:r>
          </a:p>
          <a:p>
            <a:pPr>
              <a:buBlip>
                <a:blip r:embed="rId2"/>
              </a:buBlip>
            </a:pPr>
            <a:r>
              <a:rPr lang="en-US" sz="1400" b="1" dirty="0">
                <a:ea typeface="Calibri" panose="020F0502020204030204" pitchFamily="34" charset="0"/>
              </a:rPr>
              <a:t>3</a:t>
            </a:r>
            <a:r>
              <a:rPr lang="en-US" sz="1400" dirty="0">
                <a:ea typeface="Calibri" panose="020F0502020204030204" pitchFamily="34" charset="0"/>
              </a:rPr>
              <a:t> </a:t>
            </a:r>
            <a:r>
              <a:rPr lang="en-US" sz="1400" b="1" dirty="0">
                <a:ea typeface="Calibri" panose="020F0502020204030204" pitchFamily="34" charset="0"/>
              </a:rPr>
              <a:t>Parent-Child</a:t>
            </a:r>
            <a:r>
              <a:rPr lang="en-US" sz="1400" dirty="0">
                <a:ea typeface="Calibri" panose="020F0502020204030204" pitchFamily="34" charset="0"/>
              </a:rPr>
              <a:t> </a:t>
            </a:r>
            <a:r>
              <a:rPr lang="en-US" sz="1400" b="1" dirty="0">
                <a:ea typeface="Calibri" panose="020F0502020204030204" pitchFamily="34" charset="0"/>
              </a:rPr>
              <a:t>Dyads</a:t>
            </a:r>
            <a:r>
              <a:rPr lang="en-US" sz="1400" dirty="0">
                <a:ea typeface="Calibri" panose="020F0502020204030204" pitchFamily="34" charset="0"/>
              </a:rPr>
              <a:t> – children in grades 4-6 </a:t>
            </a:r>
          </a:p>
          <a:p>
            <a:pPr>
              <a:buBlip>
                <a:blip r:embed="rId2"/>
              </a:buBlip>
            </a:pPr>
            <a:r>
              <a:rPr lang="en-US" sz="1400" b="1" dirty="0">
                <a:ea typeface="Calibri" panose="020F0502020204030204" pitchFamily="34" charset="0"/>
              </a:rPr>
              <a:t>2</a:t>
            </a:r>
            <a:r>
              <a:rPr lang="en-US" sz="1400" dirty="0">
                <a:ea typeface="Calibri" panose="020F0502020204030204" pitchFamily="34" charset="0"/>
              </a:rPr>
              <a:t> </a:t>
            </a:r>
            <a:r>
              <a:rPr lang="en-US" sz="1400" b="1" dirty="0">
                <a:ea typeface="Calibri" panose="020F0502020204030204" pitchFamily="34" charset="0"/>
              </a:rPr>
              <a:t>K-8 Teacher Focus Groups</a:t>
            </a:r>
            <a:r>
              <a:rPr lang="en-US" sz="1400" dirty="0">
                <a:ea typeface="Calibri" panose="020F0502020204030204" pitchFamily="34" charset="0"/>
              </a:rPr>
              <a:t> – teachers with and without OST program experience</a:t>
            </a:r>
          </a:p>
          <a:p>
            <a:pPr>
              <a:buBlip>
                <a:blip r:embed="rId2"/>
              </a:buBlip>
            </a:pPr>
            <a:r>
              <a:rPr lang="en-US" sz="1400" b="1" dirty="0">
                <a:ea typeface="Calibri" panose="020F0502020204030204" pitchFamily="34" charset="0"/>
              </a:rPr>
              <a:t>6</a:t>
            </a:r>
            <a:r>
              <a:rPr lang="en-US" sz="1400" dirty="0">
                <a:ea typeface="Calibri" panose="020F0502020204030204" pitchFamily="34" charset="0"/>
              </a:rPr>
              <a:t> </a:t>
            </a:r>
            <a:r>
              <a:rPr lang="en-US" sz="1400" b="1" dirty="0">
                <a:ea typeface="Calibri" panose="020F0502020204030204" pitchFamily="34" charset="0"/>
              </a:rPr>
              <a:t>OST Provider</a:t>
            </a:r>
            <a:r>
              <a:rPr lang="en-US" sz="1400" dirty="0">
                <a:ea typeface="Calibri" panose="020F0502020204030204" pitchFamily="34" charset="0"/>
              </a:rPr>
              <a:t> </a:t>
            </a:r>
            <a:r>
              <a:rPr lang="en-US" sz="1400" b="1" dirty="0">
                <a:ea typeface="Calibri" panose="020F0502020204030204" pitchFamily="34" charset="0"/>
              </a:rPr>
              <a:t>in-depth interviews </a:t>
            </a:r>
            <a:r>
              <a:rPr lang="en-US" sz="1400" dirty="0">
                <a:ea typeface="Calibri" panose="020F0502020204030204" pitchFamily="34" charset="0"/>
              </a:rPr>
              <a:t>– representing public schools, youth development organizations, and opportunity-centered providers</a:t>
            </a:r>
          </a:p>
          <a:p>
            <a:pPr>
              <a:buBlip>
                <a:blip r:embed="rId2"/>
              </a:buBlip>
            </a:pPr>
            <a:r>
              <a:rPr lang="en-US" sz="1400" b="1" dirty="0"/>
              <a:t>Virtual sessions </a:t>
            </a:r>
            <a:r>
              <a:rPr lang="en-US" sz="1400" dirty="0"/>
              <a:t>via a screen-sharing platform</a:t>
            </a:r>
            <a:endParaRPr lang="en-US" sz="1400" dirty="0">
              <a:cs typeface="Calibri"/>
            </a:endParaRP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dirty="0"/>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3</a:t>
            </a:fld>
            <a:endParaRPr lang="en-US" dirty="0"/>
          </a:p>
        </p:txBody>
      </p:sp>
      <p:sp>
        <p:nvSpPr>
          <p:cNvPr id="6" name="Rounded Rectangle 5">
            <a:extLst>
              <a:ext uri="{FF2B5EF4-FFF2-40B4-BE49-F238E27FC236}">
                <a16:creationId xmlns:a16="http://schemas.microsoft.com/office/drawing/2014/main" id="{2A1EA403-ACE6-0842-8C33-C9B28F0DA13E}"/>
              </a:ext>
            </a:extLst>
          </p:cNvPr>
          <p:cNvSpPr>
            <a:spLocks noChangeAspect="1"/>
          </p:cNvSpPr>
          <p:nvPr/>
        </p:nvSpPr>
        <p:spPr>
          <a:xfrm>
            <a:off x="487394" y="1813418"/>
            <a:ext cx="3281899"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Qualitative</a:t>
            </a:r>
            <a:endParaRPr lang="en-US" dirty="0"/>
          </a:p>
        </p:txBody>
      </p:sp>
      <p:sp>
        <p:nvSpPr>
          <p:cNvPr id="9" name="Content Placeholder 2">
            <a:extLst>
              <a:ext uri="{FF2B5EF4-FFF2-40B4-BE49-F238E27FC236}">
                <a16:creationId xmlns:a16="http://schemas.microsoft.com/office/drawing/2014/main" id="{A2F491AA-3E55-0746-9BC8-91FB61F6651E}"/>
              </a:ext>
            </a:extLst>
          </p:cNvPr>
          <p:cNvSpPr txBox="1">
            <a:spLocks/>
          </p:cNvSpPr>
          <p:nvPr/>
        </p:nvSpPr>
        <p:spPr>
          <a:xfrm>
            <a:off x="4351387" y="2501545"/>
            <a:ext cx="3657600" cy="3499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100000"/>
              <a:buFont typeface="STIXGeneral-Regular" pitchFamily="2" charset="2"/>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buBlip>
            </a:pPr>
            <a:r>
              <a:rPr lang="en-US" sz="1400" b="1" dirty="0">
                <a:ea typeface="Calibri" panose="020F0502020204030204" pitchFamily="34" charset="0"/>
              </a:rPr>
              <a:t>Large scale national survey </a:t>
            </a:r>
            <a:r>
              <a:rPr lang="en-US" sz="1400" dirty="0">
                <a:ea typeface="Calibri" panose="020F0502020204030204" pitchFamily="34" charset="0"/>
              </a:rPr>
              <a:t>(n=3,031) recruited through an online non-probability sample with quotas set to ensure demographically representative audiences, followed AAPOR best practices</a:t>
            </a:r>
          </a:p>
          <a:p>
            <a:pPr>
              <a:buBlip>
                <a:blip r:embed="rId2"/>
              </a:buBlip>
            </a:pPr>
            <a:r>
              <a:rPr lang="en-US" sz="1400" b="1" dirty="0">
                <a:ea typeface="Calibri" panose="020F0502020204030204" pitchFamily="34" charset="0"/>
              </a:rPr>
              <a:t>Parents and guardians </a:t>
            </a:r>
            <a:r>
              <a:rPr lang="en-US" sz="1400" dirty="0">
                <a:ea typeface="Calibri" panose="020F0502020204030204" pitchFamily="34" charset="0"/>
              </a:rPr>
              <a:t>of K-8 children in public/public charter schools, with oversamples of Black and Hispanic families (survey offered in English and Spanish), n=2,020</a:t>
            </a:r>
          </a:p>
          <a:p>
            <a:pPr>
              <a:buBlip>
                <a:blip r:embed="rId2"/>
              </a:buBlip>
            </a:pPr>
            <a:r>
              <a:rPr lang="en-US" sz="1400" b="1" dirty="0">
                <a:ea typeface="Calibri" panose="020F0502020204030204" pitchFamily="34" charset="0"/>
              </a:rPr>
              <a:t>Professionals</a:t>
            </a:r>
            <a:r>
              <a:rPr lang="en-US" sz="1400" dirty="0">
                <a:ea typeface="Calibri" panose="020F0502020204030204" pitchFamily="34" charset="0"/>
              </a:rPr>
              <a:t> working with K-8 children as teachers in public/public charter schools (n=631) and OST providers (n=380)</a:t>
            </a:r>
          </a:p>
        </p:txBody>
      </p:sp>
      <p:sp>
        <p:nvSpPr>
          <p:cNvPr id="10" name="Rounded Rectangle 9">
            <a:extLst>
              <a:ext uri="{FF2B5EF4-FFF2-40B4-BE49-F238E27FC236}">
                <a16:creationId xmlns:a16="http://schemas.microsoft.com/office/drawing/2014/main" id="{CF743393-5D85-6D4D-B606-A71F7346E399}"/>
              </a:ext>
            </a:extLst>
          </p:cNvPr>
          <p:cNvSpPr>
            <a:spLocks noChangeAspect="1"/>
          </p:cNvSpPr>
          <p:nvPr/>
        </p:nvSpPr>
        <p:spPr>
          <a:xfrm>
            <a:off x="4521379" y="1813418"/>
            <a:ext cx="3281899"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Quantitative</a:t>
            </a:r>
            <a:endParaRPr lang="en-US" dirty="0"/>
          </a:p>
        </p:txBody>
      </p:sp>
      <p:sp>
        <p:nvSpPr>
          <p:cNvPr id="11" name="TextBox 10">
            <a:extLst>
              <a:ext uri="{FF2B5EF4-FFF2-40B4-BE49-F238E27FC236}">
                <a16:creationId xmlns:a16="http://schemas.microsoft.com/office/drawing/2014/main" id="{A089799C-31A1-8A4E-8C3B-7B4DD2DEF0CB}"/>
              </a:ext>
            </a:extLst>
          </p:cNvPr>
          <p:cNvSpPr txBox="1"/>
          <p:nvPr/>
        </p:nvSpPr>
        <p:spPr>
          <a:xfrm>
            <a:off x="4430866" y="6211527"/>
            <a:ext cx="3665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dirty="0">
                <a:solidFill>
                  <a:schemeClr val="tx2"/>
                </a:solidFill>
                <a:cs typeface="Calibri"/>
              </a:rPr>
              <a:t>Significant subgroup differences noted: </a:t>
            </a:r>
            <a:r>
              <a:rPr lang="en-US" sz="1200" b="1" dirty="0">
                <a:solidFill>
                  <a:schemeClr val="accent1"/>
                </a:solidFill>
              </a:rPr>
              <a:t>Blue</a:t>
            </a:r>
            <a:r>
              <a:rPr lang="en-US" sz="1200" b="1" dirty="0">
                <a:solidFill>
                  <a:schemeClr val="tx2"/>
                </a:solidFill>
              </a:rPr>
              <a:t>/</a:t>
            </a:r>
            <a:r>
              <a:rPr lang="en-US" sz="1200" b="1" dirty="0">
                <a:solidFill>
                  <a:schemeClr val="accent2"/>
                </a:solidFill>
              </a:rPr>
              <a:t>red</a:t>
            </a:r>
            <a:r>
              <a:rPr lang="en-US" sz="1200" b="1" dirty="0">
                <a:solidFill>
                  <a:srgbClr val="FF0000"/>
                </a:solidFill>
              </a:rPr>
              <a:t> </a:t>
            </a:r>
            <a:r>
              <a:rPr lang="en-US" sz="1200" b="1" dirty="0">
                <a:solidFill>
                  <a:schemeClr val="tx2"/>
                </a:solidFill>
              </a:rPr>
              <a:t>numbers = statistically </a:t>
            </a:r>
            <a:r>
              <a:rPr lang="en-US" sz="1200" b="1" dirty="0">
                <a:solidFill>
                  <a:srgbClr val="0067B1"/>
                </a:solidFill>
              </a:rPr>
              <a:t>higher</a:t>
            </a:r>
            <a:r>
              <a:rPr lang="en-US" sz="1200" b="1" dirty="0">
                <a:solidFill>
                  <a:schemeClr val="tx2"/>
                </a:solidFill>
              </a:rPr>
              <a:t>/</a:t>
            </a:r>
            <a:r>
              <a:rPr lang="en-US" sz="1200" b="1" dirty="0">
                <a:solidFill>
                  <a:schemeClr val="accent2"/>
                </a:solidFill>
              </a:rPr>
              <a:t>lower</a:t>
            </a:r>
            <a:endParaRPr lang="en-US" sz="1200" dirty="0">
              <a:solidFill>
                <a:schemeClr val="tx2"/>
              </a:solidFill>
              <a:cs typeface="Calibri"/>
            </a:endParaRPr>
          </a:p>
        </p:txBody>
      </p:sp>
      <p:sp>
        <p:nvSpPr>
          <p:cNvPr id="12" name="TextBox 11">
            <a:extLst>
              <a:ext uri="{FF2B5EF4-FFF2-40B4-BE49-F238E27FC236}">
                <a16:creationId xmlns:a16="http://schemas.microsoft.com/office/drawing/2014/main" id="{CDBE28B1-C9F2-C448-B214-77CAFA38FC57}"/>
              </a:ext>
            </a:extLst>
          </p:cNvPr>
          <p:cNvSpPr txBox="1"/>
          <p:nvPr/>
        </p:nvSpPr>
        <p:spPr>
          <a:xfrm>
            <a:off x="335260" y="6346200"/>
            <a:ext cx="510076" cy="261610"/>
          </a:xfrm>
          <a:prstGeom prst="rect">
            <a:avLst/>
          </a:prstGeom>
          <a:noFill/>
        </p:spPr>
        <p:txBody>
          <a:bodyPr wrap="none" rtlCol="0">
            <a:spAutoFit/>
          </a:bodyPr>
          <a:lstStyle/>
          <a:p>
            <a:r>
              <a:rPr lang="en-US" sz="1050" b="1" dirty="0">
                <a:solidFill>
                  <a:schemeClr val="tx2"/>
                </a:solidFill>
              </a:rPr>
              <a:t>Key=</a:t>
            </a:r>
          </a:p>
        </p:txBody>
      </p:sp>
      <p:graphicFrame>
        <p:nvGraphicFramePr>
          <p:cNvPr id="14" name="Table 13">
            <a:extLst>
              <a:ext uri="{FF2B5EF4-FFF2-40B4-BE49-F238E27FC236}">
                <a16:creationId xmlns:a16="http://schemas.microsoft.com/office/drawing/2014/main" id="{AABC7720-C733-7540-A02F-DA2F7C3B4E35}"/>
              </a:ext>
            </a:extLst>
          </p:cNvPr>
          <p:cNvGraphicFramePr>
            <a:graphicFrameLocks noGrp="1"/>
          </p:cNvGraphicFramePr>
          <p:nvPr>
            <p:extLst>
              <p:ext uri="{D42A27DB-BD31-4B8C-83A1-F6EECF244321}">
                <p14:modId xmlns:p14="http://schemas.microsoft.com/office/powerpoint/2010/main" val="3401446678"/>
              </p:ext>
            </p:extLst>
          </p:nvPr>
        </p:nvGraphicFramePr>
        <p:xfrm>
          <a:off x="845336" y="6356350"/>
          <a:ext cx="3043406" cy="251460"/>
        </p:xfrm>
        <a:graphic>
          <a:graphicData uri="http://schemas.openxmlformats.org/drawingml/2006/table">
            <a:tbl>
              <a:tblPr firstRow="1" bandRow="1">
                <a:tableStyleId>{2D5ABB26-0587-4C30-8999-92F81FD0307C}</a:tableStyleId>
              </a:tblPr>
              <a:tblGrid>
                <a:gridCol w="889496">
                  <a:extLst>
                    <a:ext uri="{9D8B030D-6E8A-4147-A177-3AD203B41FA5}">
                      <a16:colId xmlns:a16="http://schemas.microsoft.com/office/drawing/2014/main" val="3477578065"/>
                    </a:ext>
                  </a:extLst>
                </a:gridCol>
                <a:gridCol w="973348">
                  <a:extLst>
                    <a:ext uri="{9D8B030D-6E8A-4147-A177-3AD203B41FA5}">
                      <a16:colId xmlns:a16="http://schemas.microsoft.com/office/drawing/2014/main" val="1639745228"/>
                    </a:ext>
                  </a:extLst>
                </a:gridCol>
                <a:gridCol w="1180562">
                  <a:extLst>
                    <a:ext uri="{9D8B030D-6E8A-4147-A177-3AD203B41FA5}">
                      <a16:colId xmlns:a16="http://schemas.microsoft.com/office/drawing/2014/main" val="3185930472"/>
                    </a:ext>
                  </a:extLst>
                </a:gridCol>
              </a:tblGrid>
              <a:tr h="0">
                <a:tc>
                  <a:txBody>
                    <a:bodyPr/>
                    <a:lstStyle/>
                    <a:p>
                      <a:pPr algn="ctr"/>
                      <a:r>
                        <a:rPr lang="en-US" sz="1050" b="1" dirty="0">
                          <a:solidFill>
                            <a:schemeClr val="bg1"/>
                          </a:solidFill>
                        </a:rPr>
                        <a:t>Parents</a:t>
                      </a:r>
                      <a:endParaRPr lang="en-US" sz="105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solidFill>
                  </a:tcPr>
                </a:tc>
                <a:tc>
                  <a:txBody>
                    <a:bodyPr/>
                    <a:lstStyle/>
                    <a:p>
                      <a:pPr algn="ctr"/>
                      <a:r>
                        <a:rPr lang="en-US" sz="1050" b="1" dirty="0">
                          <a:solidFill>
                            <a:schemeClr val="bg1"/>
                          </a:solidFill>
                        </a:rPr>
                        <a:t>Teachers</a:t>
                      </a:r>
                      <a:endParaRPr lang="en-US" sz="1050" b="1" dirty="0">
                        <a:solidFill>
                          <a:schemeClr val="bg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solidFill>
                  </a:tcPr>
                </a:tc>
                <a:tc>
                  <a:txBody>
                    <a:bodyPr/>
                    <a:lstStyle/>
                    <a:p>
                      <a:pPr algn="ctr"/>
                      <a:r>
                        <a:rPr lang="en-US" sz="1050" b="1" dirty="0">
                          <a:solidFill>
                            <a:schemeClr val="bg1"/>
                          </a:solidFill>
                        </a:rPr>
                        <a:t>OST Providers</a:t>
                      </a:r>
                      <a:endParaRPr lang="en-US" sz="1050" b="1" dirty="0">
                        <a:solidFill>
                          <a:schemeClr val="bg1"/>
                        </a:solidFill>
                        <a:latin typeface="+mn-lt"/>
                      </a:endParaRP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1445734"/>
                  </a:ext>
                </a:extLst>
              </a:tr>
            </a:tbl>
          </a:graphicData>
        </a:graphic>
      </p:graphicFrame>
      <p:sp>
        <p:nvSpPr>
          <p:cNvPr id="15" name="TextBox 14">
            <a:extLst>
              <a:ext uri="{FF2B5EF4-FFF2-40B4-BE49-F238E27FC236}">
                <a16:creationId xmlns:a16="http://schemas.microsoft.com/office/drawing/2014/main" id="{1C523910-5839-4DC2-99AB-6166319CC3BB}"/>
              </a:ext>
            </a:extLst>
          </p:cNvPr>
          <p:cNvSpPr txBox="1"/>
          <p:nvPr/>
        </p:nvSpPr>
        <p:spPr>
          <a:xfrm>
            <a:off x="-883154" y="1304684"/>
            <a:ext cx="6094428" cy="338554"/>
          </a:xfrm>
          <a:prstGeom prst="rect">
            <a:avLst/>
          </a:prstGeom>
          <a:noFill/>
        </p:spPr>
        <p:txBody>
          <a:bodyPr wrap="square">
            <a:spAutoFit/>
          </a:bodyPr>
          <a:lstStyle/>
          <a:p>
            <a:pPr algn="ctr"/>
            <a:r>
              <a:rPr lang="en-US" sz="1600" b="1" dirty="0"/>
              <a:t>November-December 2020</a:t>
            </a:r>
            <a:endParaRPr lang="en-US" sz="1600" b="1" dirty="0">
              <a:cs typeface="Calibri"/>
            </a:endParaRPr>
          </a:p>
        </p:txBody>
      </p:sp>
      <p:sp>
        <p:nvSpPr>
          <p:cNvPr id="16" name="TextBox 15">
            <a:extLst>
              <a:ext uri="{FF2B5EF4-FFF2-40B4-BE49-F238E27FC236}">
                <a16:creationId xmlns:a16="http://schemas.microsoft.com/office/drawing/2014/main" id="{2C9C0E65-CE03-4265-AE40-384CF2A90778}"/>
              </a:ext>
            </a:extLst>
          </p:cNvPr>
          <p:cNvSpPr txBox="1"/>
          <p:nvPr/>
        </p:nvSpPr>
        <p:spPr>
          <a:xfrm>
            <a:off x="3216243" y="1307859"/>
            <a:ext cx="6094428" cy="338554"/>
          </a:xfrm>
          <a:prstGeom prst="rect">
            <a:avLst/>
          </a:prstGeom>
          <a:noFill/>
        </p:spPr>
        <p:txBody>
          <a:bodyPr wrap="square">
            <a:spAutoFit/>
          </a:bodyPr>
          <a:lstStyle/>
          <a:p>
            <a:pPr marL="460375" lvl="1" indent="-225425" algn="ctr"/>
            <a:r>
              <a:rPr lang="en-US" sz="1600" b="1" dirty="0">
                <a:ea typeface="Calibri" panose="020F0502020204030204" pitchFamily="34" charset="0"/>
              </a:rPr>
              <a:t>February-March 2021</a:t>
            </a:r>
            <a:endParaRPr lang="en-US" sz="1600" b="1" dirty="0">
              <a:cs typeface="Calibri"/>
            </a:endParaRPr>
          </a:p>
        </p:txBody>
      </p:sp>
      <p:sp>
        <p:nvSpPr>
          <p:cNvPr id="17" name="Rounded Rectangle 5">
            <a:extLst>
              <a:ext uri="{FF2B5EF4-FFF2-40B4-BE49-F238E27FC236}">
                <a16:creationId xmlns:a16="http://schemas.microsoft.com/office/drawing/2014/main" id="{557C58D2-073D-4479-9859-EEA0903BB92F}"/>
              </a:ext>
            </a:extLst>
          </p:cNvPr>
          <p:cNvSpPr>
            <a:spLocks noChangeAspect="1"/>
          </p:cNvSpPr>
          <p:nvPr/>
        </p:nvSpPr>
        <p:spPr>
          <a:xfrm>
            <a:off x="8555365" y="1813418"/>
            <a:ext cx="3281899"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Qualitative Follow-Up</a:t>
            </a:r>
            <a:endParaRPr lang="en-US" dirty="0"/>
          </a:p>
        </p:txBody>
      </p:sp>
      <p:sp>
        <p:nvSpPr>
          <p:cNvPr id="18" name="Content Placeholder 2">
            <a:extLst>
              <a:ext uri="{FF2B5EF4-FFF2-40B4-BE49-F238E27FC236}">
                <a16:creationId xmlns:a16="http://schemas.microsoft.com/office/drawing/2014/main" id="{3F9F71C5-2ED2-46B7-97DB-3B811747C987}"/>
              </a:ext>
            </a:extLst>
          </p:cNvPr>
          <p:cNvSpPr txBox="1">
            <a:spLocks/>
          </p:cNvSpPr>
          <p:nvPr/>
        </p:nvSpPr>
        <p:spPr>
          <a:xfrm>
            <a:off x="8367515" y="2501545"/>
            <a:ext cx="3657600" cy="3499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100000"/>
              <a:buFont typeface="STIXGeneral-Regular" pitchFamily="2" charset="2"/>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buBlip>
            </a:pPr>
            <a:r>
              <a:rPr lang="en-US" sz="1400" b="1" dirty="0">
                <a:ea typeface="Calibri" panose="020F0502020204030204" pitchFamily="34" charset="0"/>
              </a:rPr>
              <a:t>1 K-8 Teacher Focus Group</a:t>
            </a:r>
            <a:r>
              <a:rPr lang="en-US" sz="1400" dirty="0">
                <a:ea typeface="Calibri" panose="020F0502020204030204" pitchFamily="34" charset="0"/>
              </a:rPr>
              <a:t> – teachers with diversity in OST experience, in schools serving more than 50% FRP families and BIPOC students</a:t>
            </a:r>
          </a:p>
          <a:p>
            <a:pPr>
              <a:buBlip>
                <a:blip r:embed="rId2"/>
              </a:buBlip>
            </a:pPr>
            <a:r>
              <a:rPr lang="en-US" sz="1400" b="1" dirty="0">
                <a:ea typeface="Calibri" panose="020F0502020204030204" pitchFamily="34" charset="0"/>
              </a:rPr>
              <a:t>1 OST Parents Focus Group</a:t>
            </a:r>
            <a:r>
              <a:rPr lang="en-US" sz="1400" dirty="0">
                <a:ea typeface="Calibri" panose="020F0502020204030204" pitchFamily="34" charset="0"/>
              </a:rPr>
              <a:t> – parents of children K-8, participating in OST, from a mix of races, with priority on low-income families </a:t>
            </a:r>
          </a:p>
          <a:p>
            <a:pPr>
              <a:buBlip>
                <a:blip r:embed="rId2"/>
              </a:buBlip>
            </a:pPr>
            <a:r>
              <a:rPr lang="en-US" sz="1400" b="1" dirty="0">
                <a:cs typeface="Calibri"/>
              </a:rPr>
              <a:t>1 Non-OST Parents Focus Group </a:t>
            </a:r>
            <a:r>
              <a:rPr lang="en-US" sz="1400" dirty="0">
                <a:cs typeface="Calibri"/>
              </a:rPr>
              <a:t>– parents of children K-8, not participating in OST, a mix of races, with priority on low-income families</a:t>
            </a:r>
          </a:p>
          <a:p>
            <a:pPr>
              <a:buBlip>
                <a:blip r:embed="rId2"/>
              </a:buBlip>
            </a:pPr>
            <a:r>
              <a:rPr lang="en-US" sz="1400" b="1" dirty="0">
                <a:cs typeface="Calibri"/>
              </a:rPr>
              <a:t>6 In-Depth Interviews Among District Leaders</a:t>
            </a:r>
            <a:r>
              <a:rPr lang="en-US" sz="1400" dirty="0">
                <a:cs typeface="Calibri"/>
              </a:rPr>
              <a:t> – including School Board members (2), Elementary school principals (3), and a Superintendent (1)</a:t>
            </a:r>
          </a:p>
        </p:txBody>
      </p:sp>
      <p:sp>
        <p:nvSpPr>
          <p:cNvPr id="19" name="TextBox 18">
            <a:extLst>
              <a:ext uri="{FF2B5EF4-FFF2-40B4-BE49-F238E27FC236}">
                <a16:creationId xmlns:a16="http://schemas.microsoft.com/office/drawing/2014/main" id="{14F49855-D59B-41D1-AA25-4A1FB65CFE06}"/>
              </a:ext>
            </a:extLst>
          </p:cNvPr>
          <p:cNvSpPr txBox="1"/>
          <p:nvPr/>
        </p:nvSpPr>
        <p:spPr>
          <a:xfrm>
            <a:off x="7149100" y="1304684"/>
            <a:ext cx="6094428" cy="338554"/>
          </a:xfrm>
          <a:prstGeom prst="rect">
            <a:avLst/>
          </a:prstGeom>
          <a:noFill/>
        </p:spPr>
        <p:txBody>
          <a:bodyPr wrap="square">
            <a:spAutoFit/>
          </a:bodyPr>
          <a:lstStyle/>
          <a:p>
            <a:pPr marL="460375" lvl="1" indent="-225425" algn="ctr"/>
            <a:r>
              <a:rPr lang="en-US" sz="1600" b="1" dirty="0">
                <a:ea typeface="Calibri" panose="020F0502020204030204" pitchFamily="34" charset="0"/>
              </a:rPr>
              <a:t>May-June 2021</a:t>
            </a:r>
            <a:endParaRPr lang="en-US" sz="1600" b="1" dirty="0">
              <a:cs typeface="Calibri"/>
            </a:endParaRPr>
          </a:p>
        </p:txBody>
      </p:sp>
    </p:spTree>
    <p:extLst>
      <p:ext uri="{BB962C8B-B14F-4D97-AF65-F5344CB8AC3E}">
        <p14:creationId xmlns:p14="http://schemas.microsoft.com/office/powerpoint/2010/main" val="3786568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3CE188C-CE6C-714D-B2A5-C2E23BA57ADE}"/>
              </a:ext>
            </a:extLst>
          </p:cNvPr>
          <p:cNvGraphicFramePr>
            <a:graphicFrameLocks noGrp="1"/>
          </p:cNvGraphicFramePr>
          <p:nvPr/>
        </p:nvGraphicFramePr>
        <p:xfrm>
          <a:off x="82062" y="2242518"/>
          <a:ext cx="11950113" cy="3461535"/>
        </p:xfrm>
        <a:graphic>
          <a:graphicData uri="http://schemas.openxmlformats.org/drawingml/2006/table">
            <a:tbl>
              <a:tblPr>
                <a:tableStyleId>{5C22544A-7EE6-4342-B048-85BDC9FD1C3A}</a:tableStyleId>
              </a:tblPr>
              <a:tblGrid>
                <a:gridCol w="4926518">
                  <a:extLst>
                    <a:ext uri="{9D8B030D-6E8A-4147-A177-3AD203B41FA5}">
                      <a16:colId xmlns:a16="http://schemas.microsoft.com/office/drawing/2014/main" val="2825489511"/>
                    </a:ext>
                  </a:extLst>
                </a:gridCol>
                <a:gridCol w="3870342">
                  <a:extLst>
                    <a:ext uri="{9D8B030D-6E8A-4147-A177-3AD203B41FA5}">
                      <a16:colId xmlns:a16="http://schemas.microsoft.com/office/drawing/2014/main" val="2256712506"/>
                    </a:ext>
                  </a:extLst>
                </a:gridCol>
                <a:gridCol w="148120">
                  <a:extLst>
                    <a:ext uri="{9D8B030D-6E8A-4147-A177-3AD203B41FA5}">
                      <a16:colId xmlns:a16="http://schemas.microsoft.com/office/drawing/2014/main" val="4082109549"/>
                    </a:ext>
                  </a:extLst>
                </a:gridCol>
                <a:gridCol w="1001711">
                  <a:extLst>
                    <a:ext uri="{9D8B030D-6E8A-4147-A177-3AD203B41FA5}">
                      <a16:colId xmlns:a16="http://schemas.microsoft.com/office/drawing/2014/main" val="145717359"/>
                    </a:ext>
                  </a:extLst>
                </a:gridCol>
                <a:gridCol w="1001711">
                  <a:extLst>
                    <a:ext uri="{9D8B030D-6E8A-4147-A177-3AD203B41FA5}">
                      <a16:colId xmlns:a16="http://schemas.microsoft.com/office/drawing/2014/main" val="355416330"/>
                    </a:ext>
                  </a:extLst>
                </a:gridCol>
                <a:gridCol w="1001711">
                  <a:extLst>
                    <a:ext uri="{9D8B030D-6E8A-4147-A177-3AD203B41FA5}">
                      <a16:colId xmlns:a16="http://schemas.microsoft.com/office/drawing/2014/main" val="2514125419"/>
                    </a:ext>
                  </a:extLst>
                </a:gridCol>
              </a:tblGrid>
              <a:tr h="692307">
                <a:tc>
                  <a:txBody>
                    <a:bodyPr/>
                    <a:lstStyle/>
                    <a:p>
                      <a:pPr algn="r" fontAlgn="t"/>
                      <a:r>
                        <a:rPr lang="en-US" sz="1200" b="0" i="0" u="none" strike="noStrike" kern="1200" dirty="0">
                          <a:solidFill>
                            <a:schemeClr val="tx2"/>
                          </a:solidFill>
                          <a:effectLst/>
                          <a:latin typeface="+mn-lt"/>
                          <a:ea typeface="+mn-ea"/>
                          <a:cs typeface="+mn-cs"/>
                        </a:rPr>
                        <a:t>It will be essential for families and teachers to work closely </a:t>
                      </a:r>
                      <a:br>
                        <a:rPr lang="en-US" sz="1200" b="0" i="0" u="none" strike="noStrike" kern="1200" dirty="0">
                          <a:solidFill>
                            <a:schemeClr val="tx2"/>
                          </a:solidFill>
                          <a:effectLst/>
                          <a:latin typeface="+mn-lt"/>
                          <a:ea typeface="+mn-ea"/>
                          <a:cs typeface="+mn-cs"/>
                        </a:rPr>
                      </a:br>
                      <a:r>
                        <a:rPr lang="en-US" sz="1200" b="0" i="0" u="none" strike="noStrike" kern="1200" dirty="0">
                          <a:solidFill>
                            <a:schemeClr val="tx2"/>
                          </a:solidFill>
                          <a:effectLst/>
                          <a:latin typeface="+mn-lt"/>
                          <a:ea typeface="+mn-ea"/>
                          <a:cs typeface="+mn-cs"/>
                        </a:rPr>
                        <a:t>together to help overcome the pandemic’s impact on learning*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300" b="0" i="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200" b="0" i="0" u="none" strike="noStrike" kern="1200" dirty="0">
                        <a:solidFill>
                          <a:srgbClr val="000000"/>
                        </a:solidFill>
                        <a:effectLst/>
                        <a:latin typeface="+mn-lt"/>
                        <a:ea typeface="+mn-ea"/>
                        <a:cs typeface="+mn-cs"/>
                      </a:endParaRP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87%</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92%</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87%</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9362527"/>
                  </a:ext>
                </a:extLst>
              </a:tr>
              <a:tr h="692307">
                <a:tc>
                  <a:txBody>
                    <a:bodyPr/>
                    <a:lstStyle/>
                    <a:p>
                      <a:pPr algn="r" fontAlgn="t"/>
                      <a:r>
                        <a:rPr lang="en-US" sz="1200" b="0" i="0" u="none" strike="noStrike" kern="1200" dirty="0">
                          <a:solidFill>
                            <a:schemeClr val="tx2"/>
                          </a:solidFill>
                          <a:effectLst/>
                          <a:latin typeface="+mn-lt"/>
                          <a:ea typeface="+mn-ea"/>
                          <a:cs typeface="+mn-cs"/>
                        </a:rPr>
                        <a:t>Teachers and schools engaging with families </a:t>
                      </a:r>
                      <a:br>
                        <a:rPr lang="en-US" sz="1200" b="0" i="0" u="none" strike="noStrike" kern="1200" dirty="0">
                          <a:solidFill>
                            <a:schemeClr val="tx2"/>
                          </a:solidFill>
                          <a:effectLst/>
                          <a:latin typeface="+mn-lt"/>
                          <a:ea typeface="+mn-ea"/>
                          <a:cs typeface="+mn-cs"/>
                        </a:rPr>
                      </a:br>
                      <a:r>
                        <a:rPr lang="en-US" sz="1200" b="0" i="0" u="none" strike="noStrike" kern="1200" dirty="0">
                          <a:solidFill>
                            <a:schemeClr val="tx2"/>
                          </a:solidFill>
                          <a:effectLst/>
                          <a:latin typeface="+mn-lt"/>
                          <a:ea typeface="+mn-ea"/>
                          <a:cs typeface="+mn-cs"/>
                        </a:rPr>
                        <a:t>is essential to helping students succeed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300" b="0" i="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200" b="0" i="0" u="none" strike="noStrike" kern="1200" dirty="0">
                        <a:solidFill>
                          <a:srgbClr val="000000"/>
                        </a:solidFill>
                        <a:effectLst/>
                        <a:latin typeface="+mn-lt"/>
                        <a:ea typeface="+mn-ea"/>
                        <a:cs typeface="+mn-cs"/>
                      </a:endParaRP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88%</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200" b="0" i="0" u="none" strike="noStrike" kern="1200" dirty="0">
                          <a:solidFill>
                            <a:srgbClr val="000000"/>
                          </a:solidFill>
                          <a:effectLst/>
                          <a:latin typeface="+mn-lt"/>
                          <a:ea typeface="+mn-ea"/>
                          <a:cs typeface="+mn-cs"/>
                        </a:rPr>
                        <a:t>91%</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200" b="0" i="0" u="none" strike="noStrike" kern="1200" dirty="0">
                          <a:solidFill>
                            <a:srgbClr val="000000"/>
                          </a:solidFill>
                          <a:effectLst/>
                          <a:latin typeface="+mn-lt"/>
                          <a:ea typeface="+mn-ea"/>
                          <a:cs typeface="+mn-cs"/>
                        </a:rPr>
                        <a:t>87%</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955635326"/>
                  </a:ext>
                </a:extLst>
              </a:tr>
              <a:tr h="692307">
                <a:tc>
                  <a:txBody>
                    <a:bodyPr/>
                    <a:lstStyle/>
                    <a:p>
                      <a:pPr algn="r" fontAlgn="t"/>
                      <a:r>
                        <a:rPr lang="en-US" sz="1200" b="0" i="0" u="none" strike="noStrike" kern="1200" dirty="0">
                          <a:solidFill>
                            <a:schemeClr val="tx2"/>
                          </a:solidFill>
                          <a:effectLst/>
                          <a:latin typeface="+mn-lt"/>
                          <a:ea typeface="+mn-ea"/>
                          <a:cs typeface="+mn-cs"/>
                        </a:rPr>
                        <a:t>It will be essential for families and teachers to trust each </a:t>
                      </a:r>
                      <a:br>
                        <a:rPr lang="en-US" sz="1200" b="0" i="0" u="none" strike="noStrike" kern="1200" dirty="0">
                          <a:solidFill>
                            <a:schemeClr val="tx2"/>
                          </a:solidFill>
                          <a:effectLst/>
                          <a:latin typeface="+mn-lt"/>
                          <a:ea typeface="+mn-ea"/>
                          <a:cs typeface="+mn-cs"/>
                        </a:rPr>
                      </a:br>
                      <a:r>
                        <a:rPr lang="en-US" sz="1200" b="0" i="0" u="none" strike="noStrike" kern="1200" dirty="0">
                          <a:solidFill>
                            <a:schemeClr val="tx2"/>
                          </a:solidFill>
                          <a:effectLst/>
                          <a:latin typeface="+mn-lt"/>
                          <a:ea typeface="+mn-ea"/>
                          <a:cs typeface="+mn-cs"/>
                        </a:rPr>
                        <a:t>other to help overcome the pandemic’s impact on learning*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300" b="0" i="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200" b="0" i="0" u="none" strike="noStrike" kern="1200">
                        <a:solidFill>
                          <a:srgbClr val="000000"/>
                        </a:solidFill>
                        <a:effectLst/>
                        <a:latin typeface="+mn-lt"/>
                        <a:ea typeface="+mn-ea"/>
                        <a:cs typeface="+mn-cs"/>
                      </a:endParaRP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a:solidFill>
                            <a:srgbClr val="000000"/>
                          </a:solidFill>
                          <a:effectLst/>
                          <a:latin typeface="+mn-lt"/>
                          <a:ea typeface="+mn-ea"/>
                          <a:cs typeface="+mn-cs"/>
                        </a:rPr>
                        <a:t>89%</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90%</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1" i="1" u="none" strike="noStrike" kern="1200" dirty="0">
                          <a:solidFill>
                            <a:schemeClr val="accent2"/>
                          </a:solidFill>
                          <a:effectLst/>
                          <a:latin typeface="+mn-lt"/>
                          <a:ea typeface="+mn-ea"/>
                          <a:cs typeface="+mn-cs"/>
                        </a:rPr>
                        <a:t>81%</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3723727"/>
                  </a:ext>
                </a:extLst>
              </a:tr>
              <a:tr h="692307">
                <a:tc>
                  <a:txBody>
                    <a:bodyPr/>
                    <a:lstStyle/>
                    <a:p>
                      <a:pPr algn="r" fontAlgn="t"/>
                      <a:r>
                        <a:rPr lang="en-US" sz="1200" b="0" i="0" u="none" strike="noStrike" kern="1200" dirty="0">
                          <a:solidFill>
                            <a:schemeClr val="tx2"/>
                          </a:solidFill>
                          <a:effectLst/>
                          <a:latin typeface="+mn-lt"/>
                          <a:ea typeface="+mn-ea"/>
                          <a:cs typeface="+mn-cs"/>
                        </a:rPr>
                        <a:t>All teachers, staff, and school leadership have a </a:t>
                      </a:r>
                      <a:br>
                        <a:rPr lang="en-US" sz="1200" b="0" i="0" u="none" strike="noStrike" kern="1200" dirty="0">
                          <a:solidFill>
                            <a:schemeClr val="tx2"/>
                          </a:solidFill>
                          <a:effectLst/>
                          <a:latin typeface="+mn-lt"/>
                          <a:ea typeface="+mn-ea"/>
                          <a:cs typeface="+mn-cs"/>
                        </a:rPr>
                      </a:br>
                      <a:r>
                        <a:rPr lang="en-US" sz="1200" b="0" i="0" u="none" strike="noStrike" kern="1200" dirty="0">
                          <a:solidFill>
                            <a:schemeClr val="tx2"/>
                          </a:solidFill>
                          <a:effectLst/>
                          <a:latin typeface="+mn-lt"/>
                          <a:ea typeface="+mn-ea"/>
                          <a:cs typeface="+mn-cs"/>
                        </a:rPr>
                        <a:t>role to play when it comes to family engagement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300" b="0" i="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200" b="0" i="0" u="none" strike="noStrike" kern="1200" dirty="0">
                        <a:solidFill>
                          <a:srgbClr val="000000"/>
                        </a:solidFill>
                        <a:effectLst/>
                        <a:latin typeface="+mn-lt"/>
                        <a:ea typeface="+mn-ea"/>
                        <a:cs typeface="+mn-cs"/>
                      </a:endParaRP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83%</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EFA"/>
                    </a:solidFill>
                  </a:tcPr>
                </a:tc>
                <a:tc>
                  <a:txBody>
                    <a:bodyPr/>
                    <a:lstStyle/>
                    <a:p>
                      <a:pPr algn="ctr" fontAlgn="b"/>
                      <a:r>
                        <a:rPr lang="en-US" sz="1200" b="0" i="0" u="none" strike="noStrike" kern="1200" dirty="0">
                          <a:solidFill>
                            <a:srgbClr val="000000"/>
                          </a:solidFill>
                          <a:effectLst/>
                          <a:latin typeface="+mn-lt"/>
                          <a:ea typeface="+mn-ea"/>
                          <a:cs typeface="+mn-cs"/>
                        </a:rPr>
                        <a:t>81%</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EFA"/>
                    </a:solidFill>
                  </a:tcPr>
                </a:tc>
                <a:tc>
                  <a:txBody>
                    <a:bodyPr/>
                    <a:lstStyle/>
                    <a:p>
                      <a:pPr algn="ctr" fontAlgn="b"/>
                      <a:r>
                        <a:rPr lang="en-US" sz="1200" b="0" i="0" u="none" strike="noStrike" kern="1200" dirty="0">
                          <a:solidFill>
                            <a:srgbClr val="000000"/>
                          </a:solidFill>
                          <a:effectLst/>
                          <a:latin typeface="+mn-lt"/>
                          <a:ea typeface="+mn-ea"/>
                          <a:cs typeface="+mn-cs"/>
                        </a:rPr>
                        <a:t>81%</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EFA"/>
                    </a:solidFill>
                  </a:tcPr>
                </a:tc>
                <a:extLst>
                  <a:ext uri="{0D108BD9-81ED-4DB2-BD59-A6C34878D82A}">
                    <a16:rowId xmlns:a16="http://schemas.microsoft.com/office/drawing/2014/main" val="621262370"/>
                  </a:ext>
                </a:extLst>
              </a:tr>
              <a:tr h="692307">
                <a:tc>
                  <a:txBody>
                    <a:bodyPr/>
                    <a:lstStyle/>
                    <a:p>
                      <a:pPr algn="r" fontAlgn="t"/>
                      <a:r>
                        <a:rPr lang="en-US" sz="1200" b="0" i="0" u="none" strike="noStrike" kern="1200" dirty="0">
                          <a:solidFill>
                            <a:schemeClr val="tx2"/>
                          </a:solidFill>
                          <a:effectLst/>
                          <a:latin typeface="+mn-lt"/>
                          <a:ea typeface="+mn-ea"/>
                          <a:cs typeface="+mn-cs"/>
                        </a:rPr>
                        <a:t>Principals should make family engagement </a:t>
                      </a:r>
                      <a:br>
                        <a:rPr lang="en-US" sz="1200" b="0" i="0" u="none" strike="noStrike" kern="1200" dirty="0">
                          <a:solidFill>
                            <a:schemeClr val="tx2"/>
                          </a:solidFill>
                          <a:effectLst/>
                          <a:latin typeface="+mn-lt"/>
                          <a:ea typeface="+mn-ea"/>
                          <a:cs typeface="+mn-cs"/>
                        </a:rPr>
                      </a:br>
                      <a:r>
                        <a:rPr lang="en-US" sz="1200" b="0" i="0" u="none" strike="noStrike" kern="1200" dirty="0">
                          <a:solidFill>
                            <a:schemeClr val="tx2"/>
                          </a:solidFill>
                          <a:effectLst/>
                          <a:latin typeface="+mn-lt"/>
                          <a:ea typeface="+mn-ea"/>
                          <a:cs typeface="+mn-cs"/>
                        </a:rPr>
                        <a:t>a top priority for their schools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t"/>
                      <a:endParaRPr lang="en-US" sz="1300" b="0" i="0" u="none" strike="noStrike" kern="1200" dirty="0">
                        <a:solidFill>
                          <a:srgbClr val="000000"/>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1200" b="0" i="0" u="none" strike="noStrike" kern="1200" dirty="0">
                        <a:solidFill>
                          <a:srgbClr val="000000"/>
                        </a:solidFill>
                        <a:effectLst/>
                        <a:latin typeface="+mn-lt"/>
                        <a:ea typeface="+mn-ea"/>
                        <a:cs typeface="+mn-cs"/>
                      </a:endParaRP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77%</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78%</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kern="1200" dirty="0">
                          <a:solidFill>
                            <a:srgbClr val="000000"/>
                          </a:solidFill>
                          <a:effectLst/>
                          <a:latin typeface="+mn-lt"/>
                          <a:ea typeface="+mn-ea"/>
                          <a:cs typeface="+mn-cs"/>
                        </a:rPr>
                        <a:t>77%</a:t>
                      </a:r>
                    </a:p>
                  </a:txBody>
                  <a:tcPr marL="3175" marR="3175" marT="317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0899210"/>
                  </a:ext>
                </a:extLst>
              </a:tr>
            </a:tbl>
          </a:graphicData>
        </a:graphic>
      </p:graphicFrame>
      <p:sp>
        <p:nvSpPr>
          <p:cNvPr id="2" name="Title 1">
            <a:extLst>
              <a:ext uri="{FF2B5EF4-FFF2-40B4-BE49-F238E27FC236}">
                <a16:creationId xmlns:a16="http://schemas.microsoft.com/office/drawing/2014/main" id="{E213B9E9-A4DC-084A-B34F-DE09CF0394B2}"/>
              </a:ext>
            </a:extLst>
          </p:cNvPr>
          <p:cNvSpPr>
            <a:spLocks noGrp="1"/>
          </p:cNvSpPr>
          <p:nvPr>
            <p:ph type="title"/>
          </p:nvPr>
        </p:nvSpPr>
        <p:spPr/>
        <p:txBody>
          <a:bodyPr/>
          <a:lstStyle/>
          <a:p>
            <a:r>
              <a:rPr lang="en-US" dirty="0"/>
              <a:t>  Parents see working with teachers closely as essential for COVID recovery</a:t>
            </a:r>
          </a:p>
        </p:txBody>
      </p:sp>
      <p:sp>
        <p:nvSpPr>
          <p:cNvPr id="5" name="Slide Number Placeholder 4">
            <a:extLst>
              <a:ext uri="{FF2B5EF4-FFF2-40B4-BE49-F238E27FC236}">
                <a16:creationId xmlns:a16="http://schemas.microsoft.com/office/drawing/2014/main" id="{DE9E803C-565E-B641-B89A-F628F89B8F47}"/>
              </a:ext>
            </a:extLst>
          </p:cNvPr>
          <p:cNvSpPr>
            <a:spLocks noGrp="1"/>
          </p:cNvSpPr>
          <p:nvPr>
            <p:ph type="sldNum" sz="quarter" idx="12"/>
          </p:nvPr>
        </p:nvSpPr>
        <p:spPr/>
        <p:txBody>
          <a:bodyPr/>
          <a:lstStyle/>
          <a:p>
            <a:fld id="{24516266-9EFC-AA48-A7FA-65B041A20E18}" type="slidenum">
              <a:rPr lang="en-US" smtClean="0"/>
              <a:t>30</a:t>
            </a:fld>
            <a:endParaRPr lang="en-US" dirty="0"/>
          </a:p>
        </p:txBody>
      </p:sp>
      <p:graphicFrame>
        <p:nvGraphicFramePr>
          <p:cNvPr id="13" name="Table 12">
            <a:extLst>
              <a:ext uri="{FF2B5EF4-FFF2-40B4-BE49-F238E27FC236}">
                <a16:creationId xmlns:a16="http://schemas.microsoft.com/office/drawing/2014/main" id="{C3623809-490E-FC4D-A4AA-3A7CD141C3CE}"/>
              </a:ext>
            </a:extLst>
          </p:cNvPr>
          <p:cNvGraphicFramePr>
            <a:graphicFrameLocks noGrp="1"/>
          </p:cNvGraphicFramePr>
          <p:nvPr/>
        </p:nvGraphicFramePr>
        <p:xfrm>
          <a:off x="9047009" y="1925781"/>
          <a:ext cx="2985165" cy="365124"/>
        </p:xfrm>
        <a:graphic>
          <a:graphicData uri="http://schemas.openxmlformats.org/drawingml/2006/table">
            <a:tbl>
              <a:tblPr firstRow="1">
                <a:tableStyleId>{6E25E649-3F16-4E02-A733-19D2CDBF48F0}</a:tableStyleId>
              </a:tblPr>
              <a:tblGrid>
                <a:gridCol w="995056">
                  <a:extLst>
                    <a:ext uri="{9D8B030D-6E8A-4147-A177-3AD203B41FA5}">
                      <a16:colId xmlns:a16="http://schemas.microsoft.com/office/drawing/2014/main" val="135160463"/>
                    </a:ext>
                  </a:extLst>
                </a:gridCol>
                <a:gridCol w="1129443">
                  <a:extLst>
                    <a:ext uri="{9D8B030D-6E8A-4147-A177-3AD203B41FA5}">
                      <a16:colId xmlns:a16="http://schemas.microsoft.com/office/drawing/2014/main" val="3500670456"/>
                    </a:ext>
                  </a:extLst>
                </a:gridCol>
                <a:gridCol w="860666">
                  <a:extLst>
                    <a:ext uri="{9D8B030D-6E8A-4147-A177-3AD203B41FA5}">
                      <a16:colId xmlns:a16="http://schemas.microsoft.com/office/drawing/2014/main" val="2966135624"/>
                    </a:ext>
                  </a:extLst>
                </a:gridCol>
              </a:tblGrid>
              <a:tr h="365124">
                <a:tc>
                  <a:txBody>
                    <a:bodyPr/>
                    <a:lstStyle/>
                    <a:p>
                      <a:pPr algn="ctr"/>
                      <a:r>
                        <a:rPr lang="en-US" sz="1200" dirty="0">
                          <a:solidFill>
                            <a:schemeClr val="bg1"/>
                          </a:solidFill>
                        </a:rPr>
                        <a:t>Black</a:t>
                      </a:r>
                      <a:endParaRPr lang="en-US" sz="1200" dirty="0">
                        <a:solidFill>
                          <a:schemeClr val="bg1"/>
                        </a:solidFill>
                        <a:latin typeface="+mn-lt"/>
                      </a:endParaRPr>
                    </a:p>
                  </a:txBody>
                  <a:tcPr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200" dirty="0">
                          <a:solidFill>
                            <a:schemeClr val="bg1"/>
                          </a:solidFill>
                        </a:rPr>
                        <a:t>Hispanic</a:t>
                      </a:r>
                      <a:endParaRPr lang="en-US" sz="1200" dirty="0">
                        <a:solidFill>
                          <a:schemeClr val="bg1"/>
                        </a:solidFill>
                        <a:latin typeface="+mn-lt"/>
                      </a:endParaRPr>
                    </a:p>
                  </a:txBody>
                  <a:tcPr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200" dirty="0">
                          <a:solidFill>
                            <a:schemeClr val="bg1"/>
                          </a:solidFill>
                        </a:rPr>
                        <a:t>White</a:t>
                      </a:r>
                      <a:endParaRPr lang="en-US" sz="1200" dirty="0">
                        <a:solidFill>
                          <a:schemeClr val="bg1"/>
                        </a:solidFill>
                        <a:latin typeface="+mn-lt"/>
                      </a:endParaRPr>
                    </a:p>
                  </a:txBody>
                  <a:tcPr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073553311"/>
                  </a:ext>
                </a:extLst>
              </a:tr>
            </a:tbl>
          </a:graphicData>
        </a:graphic>
      </p:graphicFrame>
      <p:sp>
        <p:nvSpPr>
          <p:cNvPr id="19" name="TextBox 18">
            <a:extLst>
              <a:ext uri="{FF2B5EF4-FFF2-40B4-BE49-F238E27FC236}">
                <a16:creationId xmlns:a16="http://schemas.microsoft.com/office/drawing/2014/main" id="{8E9CF6ED-259C-E4CF-6536-0E709069022D}"/>
              </a:ext>
            </a:extLst>
          </p:cNvPr>
          <p:cNvSpPr txBox="1"/>
          <p:nvPr/>
        </p:nvSpPr>
        <p:spPr>
          <a:xfrm>
            <a:off x="28254" y="6518159"/>
            <a:ext cx="5050546" cy="276999"/>
          </a:xfrm>
          <a:prstGeom prst="rect">
            <a:avLst/>
          </a:prstGeom>
          <a:noFill/>
        </p:spPr>
        <p:txBody>
          <a:bodyPr wrap="square" rtlCol="0">
            <a:spAutoFit/>
          </a:bodyPr>
          <a:lstStyle/>
          <a:p>
            <a:r>
              <a:rPr lang="en-US" sz="1200" i="1" dirty="0">
                <a:solidFill>
                  <a:schemeClr val="tx2"/>
                </a:solidFill>
              </a:rPr>
              <a:t>** “Family engagement is essential to helping students succeed” in 2021 </a:t>
            </a:r>
          </a:p>
        </p:txBody>
      </p:sp>
      <p:sp>
        <p:nvSpPr>
          <p:cNvPr id="22" name="TextBox 21">
            <a:extLst>
              <a:ext uri="{FF2B5EF4-FFF2-40B4-BE49-F238E27FC236}">
                <a16:creationId xmlns:a16="http://schemas.microsoft.com/office/drawing/2014/main" id="{1FBF65A7-B2AE-DF59-EEEC-6F834F3E9B36}"/>
              </a:ext>
            </a:extLst>
          </p:cNvPr>
          <p:cNvSpPr txBox="1"/>
          <p:nvPr/>
        </p:nvSpPr>
        <p:spPr>
          <a:xfrm>
            <a:off x="11627318" y="3152001"/>
            <a:ext cx="285411" cy="276999"/>
          </a:xfrm>
          <a:prstGeom prst="rect">
            <a:avLst/>
          </a:prstGeom>
          <a:noFill/>
        </p:spPr>
        <p:txBody>
          <a:bodyPr wrap="square">
            <a:spAutoFit/>
          </a:bodyPr>
          <a:lstStyle/>
          <a:p>
            <a:r>
              <a:rPr lang="el-GR" sz="1200" dirty="0">
                <a:solidFill>
                  <a:srgbClr val="00B050"/>
                </a:solidFill>
                <a:latin typeface="Arial" panose="020B0604020202020204" pitchFamily="34" charset="0"/>
                <a:cs typeface="Arial" panose="020B0604020202020204" pitchFamily="34" charset="0"/>
              </a:rPr>
              <a:t>Δ</a:t>
            </a:r>
            <a:endParaRPr lang="en-US" sz="1200" dirty="0">
              <a:solidFill>
                <a:srgbClr val="00B050"/>
              </a:solidFill>
            </a:endParaRPr>
          </a:p>
        </p:txBody>
      </p:sp>
      <p:sp>
        <p:nvSpPr>
          <p:cNvPr id="23" name="TextBox 22">
            <a:extLst>
              <a:ext uri="{FF2B5EF4-FFF2-40B4-BE49-F238E27FC236}">
                <a16:creationId xmlns:a16="http://schemas.microsoft.com/office/drawing/2014/main" id="{F63B624F-1980-6D29-4C00-86B3AD0484B2}"/>
              </a:ext>
            </a:extLst>
          </p:cNvPr>
          <p:cNvSpPr txBox="1"/>
          <p:nvPr/>
        </p:nvSpPr>
        <p:spPr>
          <a:xfrm>
            <a:off x="10661263" y="3140085"/>
            <a:ext cx="285411" cy="276999"/>
          </a:xfrm>
          <a:prstGeom prst="rect">
            <a:avLst/>
          </a:prstGeom>
          <a:noFill/>
        </p:spPr>
        <p:txBody>
          <a:bodyPr wrap="square">
            <a:spAutoFit/>
          </a:bodyPr>
          <a:lstStyle/>
          <a:p>
            <a:r>
              <a:rPr lang="el-GR" sz="1200" dirty="0">
                <a:solidFill>
                  <a:srgbClr val="00B050"/>
                </a:solidFill>
                <a:latin typeface="Arial" panose="020B0604020202020204" pitchFamily="34" charset="0"/>
                <a:cs typeface="Arial" panose="020B0604020202020204" pitchFamily="34" charset="0"/>
              </a:rPr>
              <a:t>Δ</a:t>
            </a:r>
            <a:endParaRPr lang="en-US" sz="1200" dirty="0">
              <a:solidFill>
                <a:srgbClr val="00B050"/>
              </a:solidFill>
            </a:endParaRPr>
          </a:p>
        </p:txBody>
      </p:sp>
      <p:graphicFrame>
        <p:nvGraphicFramePr>
          <p:cNvPr id="6" name="Chart 5">
            <a:extLst>
              <a:ext uri="{FF2B5EF4-FFF2-40B4-BE49-F238E27FC236}">
                <a16:creationId xmlns:a16="http://schemas.microsoft.com/office/drawing/2014/main" id="{E85EE8F1-E6E1-3D4F-A500-3B2F01C585B0}"/>
              </a:ext>
            </a:extLst>
          </p:cNvPr>
          <p:cNvGraphicFramePr/>
          <p:nvPr/>
        </p:nvGraphicFramePr>
        <p:xfrm>
          <a:off x="3734264" y="1852856"/>
          <a:ext cx="5513144" cy="4967436"/>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C20BC2AA-81A7-06C0-9371-E8FB0C7B8B6B}"/>
              </a:ext>
            </a:extLst>
          </p:cNvPr>
          <p:cNvSpPr txBox="1"/>
          <p:nvPr/>
        </p:nvSpPr>
        <p:spPr>
          <a:xfrm>
            <a:off x="8511156" y="3152001"/>
            <a:ext cx="528812" cy="276999"/>
          </a:xfrm>
          <a:prstGeom prst="rect">
            <a:avLst/>
          </a:prstGeom>
          <a:noFill/>
        </p:spPr>
        <p:txBody>
          <a:bodyPr wrap="square">
            <a:spAutoFit/>
          </a:bodyPr>
          <a:lstStyle/>
          <a:p>
            <a:r>
              <a:rPr lang="el-GR" sz="1200" dirty="0">
                <a:solidFill>
                  <a:srgbClr val="00B050"/>
                </a:solidFill>
                <a:latin typeface="Arial" panose="020B0604020202020204" pitchFamily="34" charset="0"/>
                <a:cs typeface="Arial" panose="020B0604020202020204" pitchFamily="34" charset="0"/>
              </a:rPr>
              <a:t>Δ</a:t>
            </a:r>
            <a:r>
              <a:rPr lang="en-US" sz="1200" i="1" dirty="0">
                <a:solidFill>
                  <a:schemeClr val="tx2"/>
                </a:solidFill>
              </a:rPr>
              <a:t>**</a:t>
            </a:r>
          </a:p>
        </p:txBody>
      </p:sp>
      <p:sp>
        <p:nvSpPr>
          <p:cNvPr id="16" name="TextBox 15">
            <a:extLst>
              <a:ext uri="{FF2B5EF4-FFF2-40B4-BE49-F238E27FC236}">
                <a16:creationId xmlns:a16="http://schemas.microsoft.com/office/drawing/2014/main" id="{DC5974EA-3C82-763A-A17E-DE065139508E}"/>
              </a:ext>
            </a:extLst>
          </p:cNvPr>
          <p:cNvSpPr txBox="1"/>
          <p:nvPr/>
        </p:nvSpPr>
        <p:spPr>
          <a:xfrm>
            <a:off x="33252" y="6297545"/>
            <a:ext cx="5204365" cy="276999"/>
          </a:xfrm>
          <a:prstGeom prst="rect">
            <a:avLst/>
          </a:prstGeom>
          <a:noFill/>
        </p:spPr>
        <p:txBody>
          <a:bodyPr wrap="square" rtlCol="0">
            <a:spAutoFit/>
          </a:bodyPr>
          <a:lstStyle/>
          <a:p>
            <a:r>
              <a:rPr lang="en-US" sz="1200" i="1" dirty="0">
                <a:solidFill>
                  <a:schemeClr val="tx2"/>
                </a:solidFill>
              </a:rPr>
              <a:t>* = split-sampled item</a:t>
            </a:r>
          </a:p>
        </p:txBody>
      </p:sp>
      <p:sp>
        <p:nvSpPr>
          <p:cNvPr id="17" name="Rectangle 16">
            <a:extLst>
              <a:ext uri="{FF2B5EF4-FFF2-40B4-BE49-F238E27FC236}">
                <a16:creationId xmlns:a16="http://schemas.microsoft.com/office/drawing/2014/main" id="{6F546DEF-4427-7F87-2EED-8A221637691D}"/>
              </a:ext>
            </a:extLst>
          </p:cNvPr>
          <p:cNvSpPr/>
          <p:nvPr/>
        </p:nvSpPr>
        <p:spPr>
          <a:xfrm>
            <a:off x="542223" y="1417916"/>
            <a:ext cx="11085095" cy="369332"/>
          </a:xfrm>
          <a:prstGeom prst="rect">
            <a:avLst/>
          </a:prstGeom>
        </p:spPr>
        <p:txBody>
          <a:bodyPr wrap="square">
            <a:spAutoFit/>
          </a:bodyPr>
          <a:lstStyle/>
          <a:p>
            <a:pPr algn="ctr"/>
            <a:r>
              <a:rPr lang="en-US" b="1" dirty="0">
                <a:solidFill>
                  <a:schemeClr val="accent1"/>
                </a:solidFill>
              </a:rPr>
              <a:t>Agreement with statements (% strongly + somewhat agree)</a:t>
            </a:r>
          </a:p>
        </p:txBody>
      </p:sp>
      <p:sp>
        <p:nvSpPr>
          <p:cNvPr id="14" name="Footer Placeholder 3">
            <a:extLst>
              <a:ext uri="{FF2B5EF4-FFF2-40B4-BE49-F238E27FC236}">
                <a16:creationId xmlns:a16="http://schemas.microsoft.com/office/drawing/2014/main" id="{DBCAB4D1-C1DC-2972-4316-2B45DF434367}"/>
              </a:ext>
            </a:extLst>
          </p:cNvPr>
          <p:cNvSpPr>
            <a:spLocks noGrp="1"/>
          </p:cNvSpPr>
          <p:nvPr>
            <p:ph type="ftr" sz="quarter" idx="11"/>
          </p:nvPr>
        </p:nvSpPr>
        <p:spPr>
          <a:xfrm>
            <a:off x="7035437" y="6356350"/>
            <a:ext cx="4114800" cy="365125"/>
          </a:xfrm>
        </p:spPr>
        <p:txBody>
          <a:bodyPr/>
          <a:lstStyle/>
          <a:p>
            <a:r>
              <a:rPr lang="en-US" b="1" dirty="0"/>
              <a:t>LEARNING HEROES</a:t>
            </a:r>
            <a:endParaRPr lang="en-US" dirty="0"/>
          </a:p>
        </p:txBody>
      </p:sp>
    </p:spTree>
    <p:extLst>
      <p:ext uri="{BB962C8B-B14F-4D97-AF65-F5344CB8AC3E}">
        <p14:creationId xmlns:p14="http://schemas.microsoft.com/office/powerpoint/2010/main" val="3554209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611C7946-B211-0F40-9F1E-7326CC4AF424}"/>
              </a:ext>
            </a:extLst>
          </p:cNvPr>
          <p:cNvSpPr/>
          <p:nvPr/>
        </p:nvSpPr>
        <p:spPr>
          <a:xfrm>
            <a:off x="10366408" y="2916769"/>
            <a:ext cx="1422981" cy="3352204"/>
          </a:xfrm>
          <a:prstGeom prst="roundRect">
            <a:avLst/>
          </a:prstGeom>
          <a:solidFill>
            <a:schemeClr val="accent4">
              <a:alpha val="50112"/>
            </a:schemeClr>
          </a:solid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7400"/>
              </a:solidFill>
              <a:effectLst/>
              <a:uLnTx/>
              <a:uFillTx/>
              <a:latin typeface="Arial" panose="020B0604020202020204"/>
              <a:ea typeface="+mn-ea"/>
              <a:cs typeface="+mn-cs"/>
            </a:endParaRPr>
          </a:p>
        </p:txBody>
      </p:sp>
      <p:graphicFrame>
        <p:nvGraphicFramePr>
          <p:cNvPr id="7" name="Chart 6">
            <a:extLst>
              <a:ext uri="{FF2B5EF4-FFF2-40B4-BE49-F238E27FC236}">
                <a16:creationId xmlns:a16="http://schemas.microsoft.com/office/drawing/2014/main" id="{B203BE16-7EC1-9540-A3A5-221B140D4369}"/>
              </a:ext>
            </a:extLst>
          </p:cNvPr>
          <p:cNvGraphicFramePr/>
          <p:nvPr/>
        </p:nvGraphicFramePr>
        <p:xfrm>
          <a:off x="402611" y="3150944"/>
          <a:ext cx="11751023" cy="20331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962D32-11AA-AF4D-B874-71911E9C6093}"/>
              </a:ext>
            </a:extLst>
          </p:cNvPr>
          <p:cNvSpPr>
            <a:spLocks noGrp="1"/>
          </p:cNvSpPr>
          <p:nvPr>
            <p:ph type="title"/>
          </p:nvPr>
        </p:nvSpPr>
        <p:spPr/>
        <p:txBody>
          <a:bodyPr/>
          <a:lstStyle/>
          <a:p>
            <a:r>
              <a:rPr lang="en-US" dirty="0"/>
              <a:t>Parents want an avenue to express themselves, </a:t>
            </a:r>
            <a:br>
              <a:rPr lang="en-US" dirty="0"/>
            </a:br>
            <a:r>
              <a:rPr lang="en-US" dirty="0"/>
              <a:t>but few take action</a:t>
            </a:r>
          </a:p>
        </p:txBody>
      </p:sp>
      <p:sp>
        <p:nvSpPr>
          <p:cNvPr id="9" name="TextBox 8">
            <a:extLst>
              <a:ext uri="{FF2B5EF4-FFF2-40B4-BE49-F238E27FC236}">
                <a16:creationId xmlns:a16="http://schemas.microsoft.com/office/drawing/2014/main" id="{D1ACDA5E-F8E3-F041-974E-7A77BAAC6BAE}"/>
              </a:ext>
            </a:extLst>
          </p:cNvPr>
          <p:cNvSpPr txBox="1"/>
          <p:nvPr/>
        </p:nvSpPr>
        <p:spPr>
          <a:xfrm>
            <a:off x="-182283" y="6483297"/>
            <a:ext cx="244809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4470"/>
                </a:solidFill>
                <a:effectLst/>
                <a:uLnTx/>
                <a:uFillTx/>
                <a:latin typeface="Arial" panose="020B0604020202020204"/>
                <a:ea typeface="+mn-ea"/>
                <a:cs typeface="+mn-cs"/>
              </a:rPr>
              <a:t>Ranked by % Have done</a:t>
            </a:r>
          </a:p>
        </p:txBody>
      </p:sp>
      <p:sp>
        <p:nvSpPr>
          <p:cNvPr id="17" name="Rectangle 16">
            <a:extLst>
              <a:ext uri="{FF2B5EF4-FFF2-40B4-BE49-F238E27FC236}">
                <a16:creationId xmlns:a16="http://schemas.microsoft.com/office/drawing/2014/main" id="{383022C9-E716-CB40-A916-27BEA5E1AC40}"/>
              </a:ext>
            </a:extLst>
          </p:cNvPr>
          <p:cNvSpPr/>
          <p:nvPr/>
        </p:nvSpPr>
        <p:spPr>
          <a:xfrm>
            <a:off x="10809697" y="2263310"/>
            <a:ext cx="242926" cy="246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CABE4"/>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F7277B3-EEEE-864F-B887-D762F72934FC}"/>
              </a:ext>
            </a:extLst>
          </p:cNvPr>
          <p:cNvSpPr txBox="1"/>
          <p:nvPr/>
        </p:nvSpPr>
        <p:spPr>
          <a:xfrm>
            <a:off x="11052623" y="2233269"/>
            <a:ext cx="10583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3C46"/>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0F4470"/>
                </a:solidFill>
                <a:effectLst/>
                <a:uLnTx/>
                <a:uFillTx/>
                <a:latin typeface="Arial" panose="020B0604020202020204"/>
                <a:ea typeface="+mn-ea"/>
                <a:cs typeface="+mn-cs"/>
              </a:rPr>
              <a:t>Have done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4470"/>
                </a:solidFill>
                <a:effectLst/>
                <a:uLnTx/>
                <a:uFillTx/>
                <a:latin typeface="Arial" panose="020B0604020202020204"/>
                <a:ea typeface="+mn-ea"/>
                <a:cs typeface="+mn-cs"/>
              </a:rPr>
              <a:t>in past year</a:t>
            </a:r>
            <a:endParaRPr kumimoji="0" lang="en-US" sz="1200" b="0" i="0" u="none" strike="noStrike" kern="1200" cap="none" spc="0" normalizeH="0" baseline="0" noProof="0" dirty="0">
              <a:ln>
                <a:noFill/>
              </a:ln>
              <a:solidFill>
                <a:srgbClr val="2B3C46"/>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CA44918C-E990-FC4E-9EA6-061B5F3AD19E}"/>
              </a:ext>
            </a:extLst>
          </p:cNvPr>
          <p:cNvSpPr/>
          <p:nvPr/>
        </p:nvSpPr>
        <p:spPr>
          <a:xfrm>
            <a:off x="2786272" y="2195806"/>
            <a:ext cx="6619453" cy="374571"/>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B3C46">
                    <a:lumMod val="65000"/>
                    <a:lumOff val="35000"/>
                  </a:srgbClr>
                </a:solidFill>
                <a:latin typeface="+mn-lt"/>
                <a:ea typeface="+mn-ea"/>
                <a:cs typeface="+mn-cs"/>
              </a:defRPr>
            </a:pPr>
            <a:r>
              <a:rPr kumimoji="0" lang="en-US" sz="1600" b="1" i="0" u="none" strike="noStrike" kern="1200" cap="none" spc="0" normalizeH="0" baseline="0" noProof="0" dirty="0">
                <a:ln>
                  <a:noFill/>
                </a:ln>
                <a:solidFill>
                  <a:srgbClr val="0F4470"/>
                </a:solidFill>
                <a:effectLst/>
                <a:uLnTx/>
                <a:uFillTx/>
                <a:latin typeface="Arial" panose="020B0604020202020204"/>
                <a:ea typeface="+mn-ea"/>
                <a:cs typeface="+mn-cs"/>
              </a:rPr>
              <a:t>Ways for Parents to Have a Say in Education</a:t>
            </a:r>
          </a:p>
        </p:txBody>
      </p:sp>
      <p:sp>
        <p:nvSpPr>
          <p:cNvPr id="20" name="TextBox 19">
            <a:extLst>
              <a:ext uri="{FF2B5EF4-FFF2-40B4-BE49-F238E27FC236}">
                <a16:creationId xmlns:a16="http://schemas.microsoft.com/office/drawing/2014/main" id="{93C9CFB0-4A58-F242-B50D-42C32A894782}"/>
              </a:ext>
            </a:extLst>
          </p:cNvPr>
          <p:cNvSpPr txBox="1"/>
          <p:nvPr/>
        </p:nvSpPr>
        <p:spPr>
          <a:xfrm>
            <a:off x="8653114" y="2255909"/>
            <a:ext cx="22908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F4470"/>
                </a:solidFill>
                <a:effectLst/>
                <a:uLnTx/>
                <a:uFillTx/>
                <a:latin typeface="Arial" panose="020B0604020202020204"/>
                <a:ea typeface="+mn-ea"/>
                <a:cs typeface="+mn-cs"/>
              </a:rPr>
              <a:t>— = % Definitely want a say</a:t>
            </a:r>
          </a:p>
        </p:txBody>
      </p:sp>
      <p:sp>
        <p:nvSpPr>
          <p:cNvPr id="16" name="Footer Placeholder 15">
            <a:extLst>
              <a:ext uri="{FF2B5EF4-FFF2-40B4-BE49-F238E27FC236}">
                <a16:creationId xmlns:a16="http://schemas.microsoft.com/office/drawing/2014/main" id="{0320B6BB-1B08-B244-97FE-D7A14A821F6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rPr>
              <a:t>LEARNING HEROES</a:t>
            </a:r>
            <a:endParaRPr kumimoji="0" lang="en-US" sz="600" b="0"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sp>
        <p:nvSpPr>
          <p:cNvPr id="23" name="Slide Number Placeholder 22">
            <a:extLst>
              <a:ext uri="{FF2B5EF4-FFF2-40B4-BE49-F238E27FC236}">
                <a16:creationId xmlns:a16="http://schemas.microsoft.com/office/drawing/2014/main" id="{01C8FCDE-C6B4-7144-89E1-D8489BC749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16266-9EFC-AA48-A7FA-65B041A20E18}" type="slidenum">
              <a:rPr kumimoji="0" lang="en-US" sz="600" b="1" i="0" u="none" strike="noStrike" kern="1200" cap="none" spc="0" normalizeH="0" baseline="0" noProof="0" smtClean="0">
                <a:ln>
                  <a:noFill/>
                </a:ln>
                <a:solidFill>
                  <a:srgbClr val="2B3C46">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600" b="1"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878F97A2-544F-7693-03B3-FF5A7198E1CF}"/>
              </a:ext>
            </a:extLst>
          </p:cNvPr>
          <p:cNvSpPr txBox="1"/>
          <p:nvPr/>
        </p:nvSpPr>
        <p:spPr>
          <a:xfrm>
            <a:off x="2128737" y="3471543"/>
            <a:ext cx="8739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Black (</a:t>
            </a: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55%</a:t>
            </a: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a:t>
            </a:r>
          </a:p>
        </p:txBody>
      </p:sp>
      <p:sp>
        <p:nvSpPr>
          <p:cNvPr id="26" name="TextBox 25">
            <a:extLst>
              <a:ext uri="{FF2B5EF4-FFF2-40B4-BE49-F238E27FC236}">
                <a16:creationId xmlns:a16="http://schemas.microsoft.com/office/drawing/2014/main" id="{B699D81E-E381-44F1-72C4-AC1B7F7F57EE}"/>
              </a:ext>
            </a:extLst>
          </p:cNvPr>
          <p:cNvSpPr txBox="1"/>
          <p:nvPr/>
        </p:nvSpPr>
        <p:spPr>
          <a:xfrm>
            <a:off x="3426543" y="3469940"/>
            <a:ext cx="10518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Hispanic (</a:t>
            </a: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55%</a:t>
            </a: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B3C46"/>
                </a:solidFill>
                <a:latin typeface="Arial" panose="020B0604020202020204"/>
              </a:rPr>
              <a:t>Black (</a:t>
            </a:r>
            <a:r>
              <a:rPr lang="en-US" sz="1000" b="1" dirty="0">
                <a:solidFill>
                  <a:srgbClr val="0070C0"/>
                </a:solidFill>
                <a:latin typeface="Arial" panose="020B0604020202020204"/>
              </a:rPr>
              <a:t>54%</a:t>
            </a:r>
            <a:r>
              <a:rPr lang="en-US" sz="1000" dirty="0">
                <a:solidFill>
                  <a:srgbClr val="2B3C46"/>
                </a:solidFill>
                <a:latin typeface="Arial" panose="020B0604020202020204"/>
              </a:rPr>
              <a:t>)</a:t>
            </a:r>
            <a:endPar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7B47C07B-5ADE-9F95-B30E-F73249C14A13}"/>
              </a:ext>
            </a:extLst>
          </p:cNvPr>
          <p:cNvSpPr txBox="1"/>
          <p:nvPr/>
        </p:nvSpPr>
        <p:spPr>
          <a:xfrm>
            <a:off x="614360" y="3670463"/>
            <a:ext cx="10518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Black (</a:t>
            </a: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44%</a:t>
            </a: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2B3C46"/>
                </a:solidFill>
                <a:latin typeface="Arial" panose="020B0604020202020204"/>
              </a:rPr>
              <a:t>Hispanic (</a:t>
            </a:r>
            <a:r>
              <a:rPr lang="en-US" sz="1000" b="1" dirty="0">
                <a:solidFill>
                  <a:srgbClr val="0070C0"/>
                </a:solidFill>
                <a:latin typeface="Arial" panose="020B0604020202020204"/>
              </a:rPr>
              <a:t>43%</a:t>
            </a:r>
            <a:r>
              <a:rPr lang="en-US" sz="1000" dirty="0">
                <a:solidFill>
                  <a:srgbClr val="2B3C46"/>
                </a:solidFill>
                <a:latin typeface="Arial" panose="020B0604020202020204"/>
              </a:rPr>
              <a:t>)</a:t>
            </a:r>
            <a:endPar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6FBE064D-C085-3B32-0C3D-6DA2939B859D}"/>
              </a:ext>
            </a:extLst>
          </p:cNvPr>
          <p:cNvSpPr txBox="1"/>
          <p:nvPr/>
        </p:nvSpPr>
        <p:spPr>
          <a:xfrm>
            <a:off x="9140766" y="3813233"/>
            <a:ext cx="87395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Black (</a:t>
            </a: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40%</a:t>
            </a: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a:t>
            </a:r>
          </a:p>
        </p:txBody>
      </p:sp>
      <p:sp>
        <p:nvSpPr>
          <p:cNvPr id="29" name="TextBox 28">
            <a:extLst>
              <a:ext uri="{FF2B5EF4-FFF2-40B4-BE49-F238E27FC236}">
                <a16:creationId xmlns:a16="http://schemas.microsoft.com/office/drawing/2014/main" id="{F4810046-480F-7E56-72DC-9CB6E686F419}"/>
              </a:ext>
            </a:extLst>
          </p:cNvPr>
          <p:cNvSpPr txBox="1"/>
          <p:nvPr/>
        </p:nvSpPr>
        <p:spPr>
          <a:xfrm>
            <a:off x="10640919" y="5481001"/>
            <a:ext cx="8883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White (</a:t>
            </a:r>
            <a:r>
              <a:rPr kumimoji="0" lang="en-US" sz="1000" b="1" i="0" u="none" strike="noStrike" kern="1200" cap="none" spc="0" normalizeH="0" baseline="0" noProof="0" dirty="0">
                <a:ln>
                  <a:noFill/>
                </a:ln>
                <a:solidFill>
                  <a:srgbClr val="0070C0"/>
                </a:solidFill>
                <a:effectLst/>
                <a:uLnTx/>
                <a:uFillTx/>
                <a:latin typeface="Arial" panose="020B0604020202020204"/>
                <a:ea typeface="+mn-ea"/>
                <a:cs typeface="+mn-cs"/>
              </a:rPr>
              <a:t>49%</a:t>
            </a:r>
            <a:r>
              <a:rPr kumimoji="0" lang="en-US" sz="1000" b="0" i="0" u="none" strike="noStrike" kern="1200" cap="none" spc="0" normalizeH="0" baseline="0" noProof="0" dirty="0">
                <a:ln>
                  <a:noFill/>
                </a:ln>
                <a:solidFill>
                  <a:srgbClr val="2B3C46"/>
                </a:solidFill>
                <a:effectLst/>
                <a:uLnTx/>
                <a:uFillTx/>
                <a:latin typeface="Arial" panose="020B0604020202020204"/>
                <a:ea typeface="+mn-ea"/>
                <a:cs typeface="+mn-cs"/>
              </a:rPr>
              <a:t>)</a:t>
            </a:r>
          </a:p>
        </p:txBody>
      </p:sp>
      <p:graphicFrame>
        <p:nvGraphicFramePr>
          <p:cNvPr id="21" name="Chart 20">
            <a:extLst>
              <a:ext uri="{FF2B5EF4-FFF2-40B4-BE49-F238E27FC236}">
                <a16:creationId xmlns:a16="http://schemas.microsoft.com/office/drawing/2014/main" id="{6F68CBEB-C173-0174-2BA6-CAFBF60C0215}"/>
              </a:ext>
            </a:extLst>
          </p:cNvPr>
          <p:cNvGraphicFramePr/>
          <p:nvPr/>
        </p:nvGraphicFramePr>
        <p:xfrm>
          <a:off x="334297" y="2607846"/>
          <a:ext cx="11751023" cy="3661127"/>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06593E4D-9080-51D0-42BC-0B7F04A291B7}"/>
              </a:ext>
            </a:extLst>
          </p:cNvPr>
          <p:cNvSpPr/>
          <p:nvPr/>
        </p:nvSpPr>
        <p:spPr>
          <a:xfrm>
            <a:off x="106679" y="4178973"/>
            <a:ext cx="11842305" cy="1005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p:bldP spid="25" grpId="0"/>
      <p:bldP spid="26" grpId="0"/>
      <p:bldP spid="27" grpId="0"/>
      <p:bldP spid="28" grpId="0"/>
      <p:bldP spid="29"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6D7A-BCA0-E24A-838C-35CECFC4E1C4}"/>
              </a:ext>
            </a:extLst>
          </p:cNvPr>
          <p:cNvSpPr>
            <a:spLocks noGrp="1"/>
          </p:cNvSpPr>
          <p:nvPr>
            <p:ph type="title"/>
          </p:nvPr>
        </p:nvSpPr>
        <p:spPr/>
        <p:txBody>
          <a:bodyPr/>
          <a:lstStyle/>
          <a:p>
            <a:r>
              <a:rPr lang="en-US" dirty="0"/>
              <a:t>For summer, parents plan time with family &amp; informal skill development – not formal tutoring</a:t>
            </a:r>
          </a:p>
        </p:txBody>
      </p:sp>
      <p:sp>
        <p:nvSpPr>
          <p:cNvPr id="4" name="Footer Placeholder 3">
            <a:extLst>
              <a:ext uri="{FF2B5EF4-FFF2-40B4-BE49-F238E27FC236}">
                <a16:creationId xmlns:a16="http://schemas.microsoft.com/office/drawing/2014/main" id="{BC67B560-E926-3D47-A5F6-E58D0D5C7CC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B3C46">
                    <a:tint val="75000"/>
                  </a:srgbClr>
                </a:solidFill>
                <a:effectLst/>
                <a:uLnTx/>
                <a:uFillTx/>
                <a:latin typeface="Arial" panose="020B0604020202020204" pitchFamily="34" charset="0"/>
                <a:ea typeface="+mn-ea"/>
                <a:cs typeface="Arial" panose="020B0604020202020204" pitchFamily="34" charset="0"/>
              </a:rPr>
              <a:t>LEARNING HEROES</a:t>
            </a:r>
            <a:endParaRPr kumimoji="0" lang="en-US" sz="600" b="0"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9AC71FE-A576-694D-BDCF-18CC26D17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16266-9EFC-AA48-A7FA-65B041A20E18}" type="slidenum">
              <a:rPr kumimoji="0" lang="en-US" sz="600" b="1" i="0" u="none" strike="noStrike" kern="1200" cap="none" spc="0" normalizeH="0" baseline="0" noProof="0" smtClean="0">
                <a:ln>
                  <a:noFill/>
                </a:ln>
                <a:solidFill>
                  <a:srgbClr val="2B3C46">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600" b="1" i="0" u="none" strike="noStrike" kern="1200" cap="none" spc="0" normalizeH="0" baseline="0" noProof="0" dirty="0">
              <a:ln>
                <a:noFill/>
              </a:ln>
              <a:solidFill>
                <a:srgbClr val="2B3C46">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23" name="Table 8">
            <a:extLst>
              <a:ext uri="{FF2B5EF4-FFF2-40B4-BE49-F238E27FC236}">
                <a16:creationId xmlns:a16="http://schemas.microsoft.com/office/drawing/2014/main" id="{B75560F8-E6C9-E4DD-99CD-C3CEE9007C72}"/>
              </a:ext>
            </a:extLst>
          </p:cNvPr>
          <p:cNvGraphicFramePr>
            <a:graphicFrameLocks noGrp="1"/>
          </p:cNvGraphicFramePr>
          <p:nvPr/>
        </p:nvGraphicFramePr>
        <p:xfrm>
          <a:off x="229906" y="1945762"/>
          <a:ext cx="11804003" cy="4646421"/>
        </p:xfrm>
        <a:graphic>
          <a:graphicData uri="http://schemas.openxmlformats.org/drawingml/2006/table">
            <a:tbl>
              <a:tblPr firstRow="1" bandRow="1"/>
              <a:tblGrid>
                <a:gridCol w="4813928">
                  <a:extLst>
                    <a:ext uri="{9D8B030D-6E8A-4147-A177-3AD203B41FA5}">
                      <a16:colId xmlns:a16="http://schemas.microsoft.com/office/drawing/2014/main" val="88101931"/>
                    </a:ext>
                  </a:extLst>
                </a:gridCol>
                <a:gridCol w="4584534">
                  <a:extLst>
                    <a:ext uri="{9D8B030D-6E8A-4147-A177-3AD203B41FA5}">
                      <a16:colId xmlns:a16="http://schemas.microsoft.com/office/drawing/2014/main" val="2675069007"/>
                    </a:ext>
                  </a:extLst>
                </a:gridCol>
                <a:gridCol w="801847">
                  <a:extLst>
                    <a:ext uri="{9D8B030D-6E8A-4147-A177-3AD203B41FA5}">
                      <a16:colId xmlns:a16="http://schemas.microsoft.com/office/drawing/2014/main" val="2053628903"/>
                    </a:ext>
                  </a:extLst>
                </a:gridCol>
                <a:gridCol w="801847">
                  <a:extLst>
                    <a:ext uri="{9D8B030D-6E8A-4147-A177-3AD203B41FA5}">
                      <a16:colId xmlns:a16="http://schemas.microsoft.com/office/drawing/2014/main" val="3141329100"/>
                    </a:ext>
                  </a:extLst>
                </a:gridCol>
                <a:gridCol w="801847">
                  <a:extLst>
                    <a:ext uri="{9D8B030D-6E8A-4147-A177-3AD203B41FA5}">
                      <a16:colId xmlns:a16="http://schemas.microsoft.com/office/drawing/2014/main" val="1470781093"/>
                    </a:ext>
                  </a:extLst>
                </a:gridCol>
              </a:tblGrid>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Ensure my child spends quality time with family and friends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54%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51%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57%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238223"/>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Focus on my child's social/emotional development and skills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51%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en-US" sz="1400" b="0" i="0" u="none" strike="noStrike" kern="1200" dirty="0">
                          <a:solidFill>
                            <a:schemeClr val="tx2"/>
                          </a:solidFill>
                          <a:effectLst/>
                          <a:latin typeface="+mj-lt"/>
                          <a:ea typeface="+mn-ea"/>
                          <a:cs typeface="+mn-cs"/>
                        </a:rPr>
                        <a:t>49%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35099400"/>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Support my child in working on their reading and writing skills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kern="1200" dirty="0">
                          <a:solidFill>
                            <a:schemeClr val="accent1"/>
                          </a:solidFill>
                          <a:effectLst/>
                          <a:latin typeface="+mj-lt"/>
                          <a:ea typeface="+mn-ea"/>
                          <a:cs typeface="+mn-cs"/>
                        </a:rPr>
                        <a:t>49%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355384"/>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Support my child in working on their math skills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39%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86077797"/>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Encourage my child to choose their learning activities for the summer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42%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37%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0695850"/>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Connect with my child's teacher at the end of this school year to talk about what my child should focus on over the summer</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kern="1200" dirty="0">
                          <a:solidFill>
                            <a:schemeClr val="accent1"/>
                          </a:solidFill>
                          <a:effectLst/>
                          <a:latin typeface="+mj-lt"/>
                          <a:ea typeface="+mn-ea"/>
                          <a:cs typeface="+mn-cs"/>
                        </a:rPr>
                        <a:t>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kern="1200" dirty="0">
                          <a:solidFill>
                            <a:schemeClr val="tx2"/>
                          </a:solidFill>
                          <a:effectLst/>
                          <a:latin typeface="+mj-lt"/>
                          <a:ea typeface="+mn-ea"/>
                          <a:cs typeface="+mn-cs"/>
                        </a:rPr>
                        <a:t>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90182565"/>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Enroll my child in a summer school tutoring program</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kern="1200" dirty="0">
                          <a:solidFill>
                            <a:schemeClr val="accent1"/>
                          </a:solidFill>
                          <a:effectLst/>
                          <a:latin typeface="+mj-lt"/>
                          <a:ea typeface="+mn-ea"/>
                          <a:cs typeface="+mn-cs"/>
                        </a:rPr>
                        <a:t>22%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chemeClr val="tx2"/>
                          </a:solidFill>
                          <a:effectLst/>
                          <a:latin typeface="+mn-lt"/>
                        </a:rPr>
                        <a:t>19%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1" u="none" strike="noStrike" dirty="0">
                          <a:solidFill>
                            <a:schemeClr val="accent2"/>
                          </a:solidFill>
                          <a:effectLst/>
                          <a:latin typeface="+mn-lt"/>
                        </a:rPr>
                        <a:t>14%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6906450"/>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Sign my child up for private tutoring</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0" u="none" strike="noStrike" dirty="0">
                          <a:solidFill>
                            <a:schemeClr val="accent1"/>
                          </a:solidFill>
                          <a:effectLst/>
                          <a:latin typeface="+mn-lt"/>
                        </a:rPr>
                        <a:t>13%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1" i="1" u="none" strike="noStrike" dirty="0">
                          <a:solidFill>
                            <a:schemeClr val="accent2"/>
                          </a:solidFill>
                          <a:effectLst/>
                          <a:latin typeface="+mn-lt"/>
                        </a:rPr>
                        <a:t>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chemeClr val="tx2"/>
                          </a:solidFill>
                          <a:effectLst/>
                          <a:latin typeface="+mn-lt"/>
                        </a:rPr>
                        <a:t>12%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6568778"/>
                  </a:ext>
                </a:extLst>
              </a:tr>
              <a:tr h="51626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ctr"/>
                      <a:r>
                        <a:rPr lang="en-US" sz="1200" b="0" i="0" u="none" strike="noStrike" dirty="0">
                          <a:solidFill>
                            <a:schemeClr val="tx2"/>
                          </a:solidFill>
                          <a:effectLst/>
                          <a:latin typeface="+mn-lt"/>
                        </a:rPr>
                        <a:t>None of the above</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en-US" sz="1400" b="0" i="0" u="none" strike="noStrike" dirty="0">
                        <a:solidFill>
                          <a:srgbClr val="000000"/>
                        </a:solidFill>
                        <a:effectLst/>
                        <a:latin typeface="+mn-lt"/>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chemeClr val="tx2"/>
                          </a:solidFill>
                          <a:effectLst/>
                          <a:latin typeface="+mn-lt"/>
                        </a:rPr>
                        <a:t>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chemeClr val="tx2"/>
                          </a:solidFill>
                          <a:effectLst/>
                          <a:latin typeface="+mn-lt"/>
                        </a:rPr>
                        <a:t>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400" b="0" i="0" u="none" strike="noStrike" dirty="0">
                          <a:solidFill>
                            <a:schemeClr val="tx2"/>
                          </a:solidFill>
                          <a:effectLst/>
                          <a:latin typeface="+mn-lt"/>
                        </a:rPr>
                        <a:t>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7470579"/>
                  </a:ext>
                </a:extLst>
              </a:tr>
            </a:tbl>
          </a:graphicData>
        </a:graphic>
      </p:graphicFrame>
      <p:graphicFrame>
        <p:nvGraphicFramePr>
          <p:cNvPr id="31" name="Chart 30">
            <a:extLst>
              <a:ext uri="{FF2B5EF4-FFF2-40B4-BE49-F238E27FC236}">
                <a16:creationId xmlns:a16="http://schemas.microsoft.com/office/drawing/2014/main" id="{95A886CC-8225-936D-1147-D58610CA9BE5}"/>
              </a:ext>
            </a:extLst>
          </p:cNvPr>
          <p:cNvGraphicFramePr/>
          <p:nvPr/>
        </p:nvGraphicFramePr>
        <p:xfrm>
          <a:off x="4983484" y="1831464"/>
          <a:ext cx="4622364" cy="4843053"/>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F5ED6343-D3E2-6115-1DDB-FA977F57D2A8}"/>
              </a:ext>
            </a:extLst>
          </p:cNvPr>
          <p:cNvSpPr txBox="1"/>
          <p:nvPr/>
        </p:nvSpPr>
        <p:spPr>
          <a:xfrm>
            <a:off x="843379" y="1361569"/>
            <a:ext cx="83705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alibri" panose="020F0502020204030204"/>
                <a:ea typeface="+mn-ea"/>
                <a:cs typeface="+mn-cs"/>
              </a:rPr>
              <a:t>Which of the following actions do you plan to take for your child over the summer?</a:t>
            </a:r>
          </a:p>
        </p:txBody>
      </p:sp>
      <p:graphicFrame>
        <p:nvGraphicFramePr>
          <p:cNvPr id="8" name="Table 7">
            <a:extLst>
              <a:ext uri="{FF2B5EF4-FFF2-40B4-BE49-F238E27FC236}">
                <a16:creationId xmlns:a16="http://schemas.microsoft.com/office/drawing/2014/main" id="{04E3D436-4D54-F0DA-D9E1-DC4160046597}"/>
              </a:ext>
            </a:extLst>
          </p:cNvPr>
          <p:cNvGraphicFramePr>
            <a:graphicFrameLocks noGrp="1"/>
          </p:cNvGraphicFramePr>
          <p:nvPr/>
        </p:nvGraphicFramePr>
        <p:xfrm>
          <a:off x="9630561" y="1446520"/>
          <a:ext cx="2424249" cy="274320"/>
        </p:xfrm>
        <a:graphic>
          <a:graphicData uri="http://schemas.openxmlformats.org/drawingml/2006/table">
            <a:tbl>
              <a:tblPr firstRow="1"/>
              <a:tblGrid>
                <a:gridCol w="808083">
                  <a:extLst>
                    <a:ext uri="{9D8B030D-6E8A-4147-A177-3AD203B41FA5}">
                      <a16:colId xmlns:a16="http://schemas.microsoft.com/office/drawing/2014/main" val="135160463"/>
                    </a:ext>
                  </a:extLst>
                </a:gridCol>
                <a:gridCol w="821235">
                  <a:extLst>
                    <a:ext uri="{9D8B030D-6E8A-4147-A177-3AD203B41FA5}">
                      <a16:colId xmlns:a16="http://schemas.microsoft.com/office/drawing/2014/main" val="3500670456"/>
                    </a:ext>
                  </a:extLst>
                </a:gridCol>
                <a:gridCol w="794931">
                  <a:extLst>
                    <a:ext uri="{9D8B030D-6E8A-4147-A177-3AD203B41FA5}">
                      <a16:colId xmlns:a16="http://schemas.microsoft.com/office/drawing/2014/main" val="2966135624"/>
                    </a:ext>
                  </a:extLst>
                </a:gridCol>
              </a:tblGrid>
              <a:tr h="2549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bg1"/>
                          </a:solidFill>
                          <a:latin typeface="+mn-lt"/>
                        </a:rPr>
                        <a:t>Black</a:t>
                      </a:r>
                    </a:p>
                  </a:txBody>
                  <a:tcPr anchor="ctr">
                    <a:lnL>
                      <a:noFill/>
                    </a:lnL>
                    <a:lnR w="12700" cap="flat" cmpd="sng" algn="ctr">
                      <a:noFill/>
                      <a:prstDash val="solid"/>
                      <a:round/>
                      <a:headEnd type="none" w="med" len="med"/>
                      <a:tailEnd type="none" w="med" len="med"/>
                    </a:lnR>
                    <a:lnT w="25400" cmpd="sng">
                      <a:noFill/>
                    </a:lnT>
                    <a:lnB w="12700" cap="flat" cmpd="sng" algn="ctr">
                      <a:solidFill>
                        <a:srgbClr val="6A737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bg1"/>
                          </a:solidFill>
                          <a:latin typeface="+mn-lt"/>
                        </a:rPr>
                        <a:t>Hispanic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w="12700" cap="flat" cmpd="sng" algn="ctr">
                      <a:solidFill>
                        <a:srgbClr val="6A737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bg1"/>
                          </a:solidFill>
                          <a:latin typeface="+mn-lt"/>
                        </a:rPr>
                        <a:t>White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5400" cmpd="sng">
                      <a:noFill/>
                    </a:lnT>
                    <a:lnB w="12700" cap="flat" cmpd="sng" algn="ctr">
                      <a:solidFill>
                        <a:srgbClr val="6A737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73553311"/>
                  </a:ext>
                </a:extLst>
              </a:tr>
            </a:tbl>
          </a:graphicData>
        </a:graphic>
      </p:graphicFrame>
    </p:spTree>
    <p:extLst>
      <p:ext uri="{BB962C8B-B14F-4D97-AF65-F5344CB8AC3E}">
        <p14:creationId xmlns:p14="http://schemas.microsoft.com/office/powerpoint/2010/main" val="1791994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6">
            <a:extLst>
              <a:ext uri="{FF2B5EF4-FFF2-40B4-BE49-F238E27FC236}">
                <a16:creationId xmlns:a16="http://schemas.microsoft.com/office/drawing/2014/main" id="{0C060764-17E6-4040-959E-500212801843}"/>
              </a:ext>
            </a:extLst>
          </p:cNvPr>
          <p:cNvSpPr txBox="1">
            <a:spLocks/>
          </p:cNvSpPr>
          <p:nvPr/>
        </p:nvSpPr>
        <p:spPr>
          <a:xfrm>
            <a:off x="4832192" y="1883649"/>
            <a:ext cx="5516562" cy="3475038"/>
          </a:xfrm>
          <a:prstGeom prst="rect">
            <a:avLst/>
          </a:prstGeom>
        </p:spPr>
        <p:txBody>
          <a:bodyPr/>
          <a:lstStyle>
            <a:lvl1pPr marL="228600" indent="-228600" algn="l" defTabSz="914400" rtl="0" eaLnBrk="1" latinLnBrk="0" hangingPunct="1">
              <a:lnSpc>
                <a:spcPct val="90000"/>
              </a:lnSpc>
              <a:spcBef>
                <a:spcPts val="1000"/>
              </a:spcBef>
              <a:buClr>
                <a:schemeClr val="accent5"/>
              </a:buClr>
              <a:buSzPct val="100000"/>
              <a:buFont typeface="STIXGeneral-Regular" pitchFamily="2" charset="2"/>
              <a:buChar char="⭐"/>
              <a:defRPr sz="2800" kern="1200">
                <a:solidFill>
                  <a:srgbClr val="1144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4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4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4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Bibb Hubbard</a:t>
            </a:r>
          </a:p>
          <a:p>
            <a:pPr marL="0" indent="0">
              <a:lnSpc>
                <a:spcPct val="100000"/>
              </a:lnSpc>
              <a:spcBef>
                <a:spcPts val="0"/>
              </a:spcBef>
              <a:buNone/>
            </a:pPr>
            <a:r>
              <a:rPr lang="en-US" sz="2400" dirty="0">
                <a:solidFill>
                  <a:schemeClr val="bg1"/>
                </a:solidFill>
              </a:rPr>
              <a:t>Founder &amp; President</a:t>
            </a:r>
          </a:p>
          <a:p>
            <a:pPr marL="0" indent="0">
              <a:lnSpc>
                <a:spcPct val="100000"/>
              </a:lnSpc>
              <a:spcBef>
                <a:spcPts val="0"/>
              </a:spcBef>
              <a:buNone/>
            </a:pPr>
            <a:r>
              <a:rPr lang="en-US" sz="2400" dirty="0">
                <a:solidFill>
                  <a:schemeClr val="bg1"/>
                </a:solidFill>
              </a:rPr>
              <a:t>Learning Heroes</a:t>
            </a:r>
          </a:p>
          <a:p>
            <a:pPr marL="0" indent="0">
              <a:lnSpc>
                <a:spcPct val="100000"/>
              </a:lnSpc>
              <a:spcBef>
                <a:spcPts val="0"/>
              </a:spcBef>
              <a:buNone/>
            </a:pPr>
            <a:endParaRPr lang="en-US" sz="800" dirty="0">
              <a:solidFill>
                <a:schemeClr val="bg1"/>
              </a:solidFill>
            </a:endParaRPr>
          </a:p>
          <a:p>
            <a:pPr marL="0" indent="0">
              <a:lnSpc>
                <a:spcPct val="100000"/>
              </a:lnSpc>
              <a:spcBef>
                <a:spcPts val="0"/>
              </a:spcBef>
              <a:buNone/>
            </a:pPr>
            <a:r>
              <a:rPr lang="en-US" sz="2400" dirty="0">
                <a:solidFill>
                  <a:schemeClr val="bg1"/>
                </a:solidFill>
                <a:hlinkClick r:id="rId2">
                  <a:extLst>
                    <a:ext uri="{A12FA001-AC4F-418D-AE19-62706E023703}">
                      <ahyp:hlinkClr xmlns:ahyp="http://schemas.microsoft.com/office/drawing/2018/hyperlinkcolor" val="tx"/>
                    </a:ext>
                  </a:extLst>
                </a:hlinkClick>
              </a:rPr>
              <a:t>bhubbard@learningheroes.org</a:t>
            </a:r>
            <a:endParaRPr lang="en-US" sz="2400" dirty="0">
              <a:solidFill>
                <a:schemeClr val="bg1"/>
              </a:solidFill>
            </a:endParaRPr>
          </a:p>
          <a:p>
            <a:pPr marL="0" indent="0">
              <a:lnSpc>
                <a:spcPct val="100000"/>
              </a:lnSpc>
              <a:spcBef>
                <a:spcPts val="0"/>
              </a:spcBef>
              <a:buNone/>
            </a:pPr>
            <a:endParaRPr lang="en-US" sz="2400" dirty="0">
              <a:solidFill>
                <a:schemeClr val="bg1"/>
              </a:solidFill>
            </a:endParaRPr>
          </a:p>
          <a:p>
            <a:pPr marL="0" indent="0">
              <a:lnSpc>
                <a:spcPct val="100000"/>
              </a:lnSpc>
              <a:spcBef>
                <a:spcPts val="0"/>
              </a:spcBef>
              <a:buNone/>
            </a:pPr>
            <a:r>
              <a:rPr lang="en-US" sz="2400" dirty="0">
                <a:solidFill>
                  <a:schemeClr val="bg1"/>
                </a:solidFill>
              </a:rPr>
              <a:t>David Park</a:t>
            </a:r>
          </a:p>
          <a:p>
            <a:pPr marL="0" indent="0">
              <a:lnSpc>
                <a:spcPct val="100000"/>
              </a:lnSpc>
              <a:spcBef>
                <a:spcPts val="0"/>
              </a:spcBef>
              <a:buNone/>
            </a:pPr>
            <a:r>
              <a:rPr lang="en-US" sz="2400" dirty="0">
                <a:solidFill>
                  <a:schemeClr val="bg1"/>
                </a:solidFill>
              </a:rPr>
              <a:t>SVP Strategy &amp; Communications</a:t>
            </a:r>
          </a:p>
          <a:p>
            <a:pPr marL="0" indent="0">
              <a:lnSpc>
                <a:spcPct val="100000"/>
              </a:lnSpc>
              <a:spcBef>
                <a:spcPts val="0"/>
              </a:spcBef>
              <a:buNone/>
            </a:pPr>
            <a:r>
              <a:rPr lang="en-US" sz="2400" dirty="0">
                <a:solidFill>
                  <a:schemeClr val="bg1"/>
                </a:solidFill>
              </a:rPr>
              <a:t>Learning Heroes</a:t>
            </a:r>
          </a:p>
          <a:p>
            <a:pPr marL="0" indent="0">
              <a:lnSpc>
                <a:spcPct val="100000"/>
              </a:lnSpc>
              <a:spcBef>
                <a:spcPts val="0"/>
              </a:spcBef>
              <a:buNone/>
            </a:pPr>
            <a:endParaRPr lang="en-US" sz="800" dirty="0">
              <a:solidFill>
                <a:schemeClr val="bg1"/>
              </a:solidFill>
            </a:endParaRPr>
          </a:p>
          <a:p>
            <a:pPr marL="0" indent="0">
              <a:lnSpc>
                <a:spcPct val="100000"/>
              </a:lnSpc>
              <a:spcBef>
                <a:spcPts val="0"/>
              </a:spcBef>
              <a:buNone/>
            </a:pPr>
            <a:r>
              <a:rPr lang="en-US" sz="2400" u="sng" dirty="0">
                <a:solidFill>
                  <a:schemeClr val="bg1"/>
                </a:solidFill>
              </a:rPr>
              <a:t>dpark</a:t>
            </a:r>
            <a:r>
              <a:rPr lang="en-US" sz="2400" u="sng" dirty="0">
                <a:solidFill>
                  <a:schemeClr val="bg1"/>
                </a:solidFill>
                <a:hlinkClick r:id="rId2">
                  <a:extLst>
                    <a:ext uri="{A12FA001-AC4F-418D-AE19-62706E023703}">
                      <ahyp:hlinkClr xmlns:ahyp="http://schemas.microsoft.com/office/drawing/2018/hyperlinkcolor" val="tx"/>
                    </a:ext>
                  </a:extLst>
                </a:hlinkClick>
              </a:rPr>
              <a:t>@learningheroes</a:t>
            </a:r>
            <a:r>
              <a:rPr lang="en-US" sz="2400" dirty="0">
                <a:solidFill>
                  <a:schemeClr val="bg1"/>
                </a:solidFill>
                <a:hlinkClick r:id="rId2">
                  <a:extLst>
                    <a:ext uri="{A12FA001-AC4F-418D-AE19-62706E023703}">
                      <ahyp:hlinkClr xmlns:ahyp="http://schemas.microsoft.com/office/drawing/2018/hyperlinkcolor" val="tx"/>
                    </a:ext>
                  </a:extLst>
                </a:hlinkClick>
              </a:rPr>
              <a:t>.org</a:t>
            </a:r>
            <a:endParaRPr lang="en-US" sz="2400" dirty="0">
              <a:solidFill>
                <a:schemeClr val="bg1"/>
              </a:solidFill>
            </a:endParaRPr>
          </a:p>
          <a:p>
            <a:pPr marL="0" indent="0">
              <a:lnSpc>
                <a:spcPct val="100000"/>
              </a:lnSpc>
              <a:spcBef>
                <a:spcPts val="0"/>
              </a:spcBef>
              <a:buNone/>
            </a:pPr>
            <a:endParaRPr lang="en-US" sz="2400" dirty="0">
              <a:solidFill>
                <a:schemeClr val="bg1"/>
              </a:solidFill>
            </a:endParaRPr>
          </a:p>
        </p:txBody>
      </p:sp>
      <p:sp>
        <p:nvSpPr>
          <p:cNvPr id="16" name="Google Shape;1080;p127">
            <a:extLst>
              <a:ext uri="{FF2B5EF4-FFF2-40B4-BE49-F238E27FC236}">
                <a16:creationId xmlns:a16="http://schemas.microsoft.com/office/drawing/2014/main" id="{A33984D6-2FA4-EB44-AF91-0289C902D5FA}"/>
              </a:ext>
            </a:extLst>
          </p:cNvPr>
          <p:cNvSpPr txBox="1"/>
          <p:nvPr/>
        </p:nvSpPr>
        <p:spPr>
          <a:xfrm>
            <a:off x="3339520" y="6009285"/>
            <a:ext cx="3214456"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b="1" i="0" u="none" strike="noStrike" kern="0" cap="none" spc="0" normalizeH="0" baseline="0" noProof="0" dirty="0">
                <a:ln>
                  <a:noFill/>
                </a:ln>
                <a:solidFill>
                  <a:srgbClr val="FFFFFF"/>
                </a:solidFill>
                <a:effectLst/>
                <a:uLnTx/>
                <a:uFillTx/>
                <a:latin typeface="Arial"/>
                <a:ea typeface="Arial"/>
                <a:cs typeface="Arial"/>
                <a:sym typeface="Arial"/>
              </a:rPr>
              <a:t>Like us on Facebook </a:t>
            </a:r>
            <a:r>
              <a:rPr lang="en-US" kern="0" dirty="0">
                <a:solidFill>
                  <a:srgbClr val="FFFFFF"/>
                </a:solidFill>
                <a:latin typeface="Arial"/>
                <a:ea typeface="Arial"/>
                <a:cs typeface="Arial"/>
                <a:sym typeface="Arial"/>
              </a:rPr>
              <a:t>/</a:t>
            </a:r>
            <a:r>
              <a:rPr kumimoji="0" lang="en-US" b="0" i="0" u="none" strike="noStrike" kern="0" cap="none" spc="0" normalizeH="0" baseline="0" noProof="0" dirty="0" err="1">
                <a:ln>
                  <a:noFill/>
                </a:ln>
                <a:solidFill>
                  <a:srgbClr val="FFFFFF"/>
                </a:solidFill>
                <a:effectLst/>
                <a:uLnTx/>
                <a:uFillTx/>
                <a:latin typeface="Arial"/>
                <a:ea typeface="Arial"/>
                <a:cs typeface="Arial"/>
                <a:sym typeface="Arial"/>
              </a:rPr>
              <a:t>Bealearninghero</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 name="Google Shape;1083;p127">
            <a:extLst>
              <a:ext uri="{FF2B5EF4-FFF2-40B4-BE49-F238E27FC236}">
                <a16:creationId xmlns:a16="http://schemas.microsoft.com/office/drawing/2014/main" id="{A1C5EE3E-F499-434F-B231-D50C2006617E}"/>
              </a:ext>
            </a:extLst>
          </p:cNvPr>
          <p:cNvSpPr txBox="1"/>
          <p:nvPr/>
        </p:nvSpPr>
        <p:spPr>
          <a:xfrm>
            <a:off x="6988631" y="5985348"/>
            <a:ext cx="2562028" cy="769441"/>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b="1" i="0" u="none" strike="noStrike" kern="0" cap="none" spc="0" normalizeH="0" baseline="0" noProof="0" dirty="0">
                <a:ln>
                  <a:noFill/>
                </a:ln>
                <a:solidFill>
                  <a:srgbClr val="FFFFFF"/>
                </a:solidFill>
                <a:effectLst/>
                <a:uLnTx/>
                <a:uFillTx/>
                <a:latin typeface="Arial"/>
                <a:ea typeface="Arial"/>
                <a:cs typeface="Arial"/>
                <a:sym typeface="Arial"/>
              </a:rPr>
              <a:t>Follow us on Twitter</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a:t>
            </a:r>
            <a:r>
              <a:rPr kumimoji="0" lang="en-US" b="0" i="0" u="none" strike="noStrike" kern="0" cap="none" spc="0" normalizeH="0" baseline="0" noProof="0" dirty="0" err="1">
                <a:ln>
                  <a:noFill/>
                </a:ln>
                <a:solidFill>
                  <a:srgbClr val="FFFFFF"/>
                </a:solidFill>
                <a:effectLst/>
                <a:uLnTx/>
                <a:uFillTx/>
                <a:latin typeface="Arial"/>
                <a:ea typeface="Arial"/>
                <a:cs typeface="Arial"/>
                <a:sym typeface="Arial"/>
              </a:rPr>
              <a:t>bealearninghero</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9" name="Picture 18" descr="A picture containing wheel&#10;&#10;Description automatically generated">
            <a:extLst>
              <a:ext uri="{FF2B5EF4-FFF2-40B4-BE49-F238E27FC236}">
                <a16:creationId xmlns:a16="http://schemas.microsoft.com/office/drawing/2014/main" id="{76BEE680-7910-8B49-B412-6FDCF01B3D24}"/>
              </a:ext>
            </a:extLst>
          </p:cNvPr>
          <p:cNvPicPr>
            <a:picLocks noChangeAspect="1"/>
          </p:cNvPicPr>
          <p:nvPr/>
        </p:nvPicPr>
        <p:blipFill>
          <a:blip r:embed="rId3"/>
          <a:stretch>
            <a:fillRect/>
          </a:stretch>
        </p:blipFill>
        <p:spPr>
          <a:xfrm>
            <a:off x="6534419" y="6123840"/>
            <a:ext cx="431800" cy="4318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F486F654-079C-A24E-BDCD-BA017D9FDCC8}"/>
              </a:ext>
            </a:extLst>
          </p:cNvPr>
          <p:cNvPicPr>
            <a:picLocks noChangeAspect="1"/>
          </p:cNvPicPr>
          <p:nvPr/>
        </p:nvPicPr>
        <p:blipFill>
          <a:blip r:embed="rId4"/>
          <a:stretch>
            <a:fillRect/>
          </a:stretch>
        </p:blipFill>
        <p:spPr>
          <a:xfrm>
            <a:off x="2896514" y="6147776"/>
            <a:ext cx="431800" cy="431800"/>
          </a:xfrm>
          <a:prstGeom prst="rect">
            <a:avLst/>
          </a:prstGeom>
        </p:spPr>
      </p:pic>
    </p:spTree>
    <p:extLst>
      <p:ext uri="{BB962C8B-B14F-4D97-AF65-F5344CB8AC3E}">
        <p14:creationId xmlns:p14="http://schemas.microsoft.com/office/powerpoint/2010/main" val="406499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A071-FF3A-8746-94DB-21A8F72C225C}"/>
              </a:ext>
            </a:extLst>
          </p:cNvPr>
          <p:cNvSpPr>
            <a:spLocks noGrp="1"/>
          </p:cNvSpPr>
          <p:nvPr>
            <p:ph type="title"/>
          </p:nvPr>
        </p:nvSpPr>
        <p:spPr/>
        <p:txBody>
          <a:bodyPr/>
          <a:lstStyle/>
          <a:p>
            <a:r>
              <a:rPr lang="en-US" dirty="0"/>
              <a:t>Research Advisors </a:t>
            </a:r>
          </a:p>
        </p:txBody>
      </p:sp>
      <p:sp>
        <p:nvSpPr>
          <p:cNvPr id="4" name="Footer Placeholder 3">
            <a:extLst>
              <a:ext uri="{FF2B5EF4-FFF2-40B4-BE49-F238E27FC236}">
                <a16:creationId xmlns:a16="http://schemas.microsoft.com/office/drawing/2014/main" id="{C5CF0B9A-EAAB-6144-9393-F9C9298416BC}"/>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AB9B9301-036A-E74D-A93C-CE288EC89582}"/>
              </a:ext>
            </a:extLst>
          </p:cNvPr>
          <p:cNvSpPr>
            <a:spLocks noGrp="1"/>
          </p:cNvSpPr>
          <p:nvPr>
            <p:ph type="sldNum" sz="quarter" idx="12"/>
          </p:nvPr>
        </p:nvSpPr>
        <p:spPr/>
        <p:txBody>
          <a:bodyPr/>
          <a:lstStyle/>
          <a:p>
            <a:fld id="{24516266-9EFC-AA48-A7FA-65B041A20E18}" type="slidenum">
              <a:rPr lang="en-US" smtClean="0"/>
              <a:t>4</a:t>
            </a:fld>
            <a:endParaRPr lang="en-US" dirty="0"/>
          </a:p>
        </p:txBody>
      </p:sp>
      <p:sp>
        <p:nvSpPr>
          <p:cNvPr id="6" name="Rounded Rectangle 5">
            <a:extLst>
              <a:ext uri="{FF2B5EF4-FFF2-40B4-BE49-F238E27FC236}">
                <a16:creationId xmlns:a16="http://schemas.microsoft.com/office/drawing/2014/main" id="{8AA8F96F-D6B6-9646-8224-F8625EEFCAA3}"/>
              </a:ext>
            </a:extLst>
          </p:cNvPr>
          <p:cNvSpPr>
            <a:spLocks noChangeAspect="1"/>
          </p:cNvSpPr>
          <p:nvPr/>
        </p:nvSpPr>
        <p:spPr>
          <a:xfrm>
            <a:off x="1113212" y="2357266"/>
            <a:ext cx="3281899"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Experts  </a:t>
            </a:r>
            <a:endParaRPr lang="en-US" dirty="0"/>
          </a:p>
        </p:txBody>
      </p:sp>
      <p:sp>
        <p:nvSpPr>
          <p:cNvPr id="7" name="Rounded Rectangle 6">
            <a:extLst>
              <a:ext uri="{FF2B5EF4-FFF2-40B4-BE49-F238E27FC236}">
                <a16:creationId xmlns:a16="http://schemas.microsoft.com/office/drawing/2014/main" id="{AFB5A3A7-A897-814F-B834-12129FE43D26}"/>
              </a:ext>
            </a:extLst>
          </p:cNvPr>
          <p:cNvSpPr>
            <a:spLocks noChangeAspect="1"/>
          </p:cNvSpPr>
          <p:nvPr/>
        </p:nvSpPr>
        <p:spPr>
          <a:xfrm>
            <a:off x="7174747" y="2357266"/>
            <a:ext cx="3281899" cy="525281"/>
          </a:xfrm>
          <a:prstGeom prst="roundRect">
            <a:avLst>
              <a:gd name="adj" fmla="val 50000"/>
            </a:avLst>
          </a:prstGeom>
          <a:solidFill>
            <a:srgbClr val="167BBF"/>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Partner Organizations</a:t>
            </a:r>
          </a:p>
        </p:txBody>
      </p:sp>
      <p:sp>
        <p:nvSpPr>
          <p:cNvPr id="8" name="Content Placeholder 2">
            <a:extLst>
              <a:ext uri="{FF2B5EF4-FFF2-40B4-BE49-F238E27FC236}">
                <a16:creationId xmlns:a16="http://schemas.microsoft.com/office/drawing/2014/main" id="{4B699167-CC85-BE47-8D8B-15414DB36158}"/>
              </a:ext>
            </a:extLst>
          </p:cNvPr>
          <p:cNvSpPr>
            <a:spLocks noGrp="1"/>
          </p:cNvSpPr>
          <p:nvPr>
            <p:ph idx="1"/>
          </p:nvPr>
        </p:nvSpPr>
        <p:spPr>
          <a:xfrm>
            <a:off x="825325" y="3155517"/>
            <a:ext cx="5063817" cy="2803916"/>
          </a:xfrm>
        </p:spPr>
        <p:txBody>
          <a:bodyPr>
            <a:noAutofit/>
          </a:bodyPr>
          <a:lstStyle/>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Dale Blyth</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University of Minnesota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Joseph A. </a:t>
            </a:r>
            <a:r>
              <a:rPr lang="en-US" sz="1800" b="1" dirty="0" err="1">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Durlak</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Loyola University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Tricia Maas</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Committee for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Jennifer McCombs</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RAND Corporation </a:t>
            </a: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Deborah Moroney</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American Institutes for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Karen Pittman</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Forum for Youth Investment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2500"/>
              </a:lnSpc>
              <a:spcBef>
                <a:spcPts val="0"/>
              </a:spcBef>
              <a:spcAft>
                <a:spcPts val="0"/>
              </a:spcAft>
              <a:buFont typeface="Symbol" panose="05050102010706020507" pitchFamily="18" charset="2"/>
              <a:buBlip>
                <a:blip r:embed="rId2"/>
              </a:buBlip>
            </a:pPr>
            <a:r>
              <a:rPr lang="en-US" sz="1800" b="1"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Kim Robinson</a:t>
            </a:r>
            <a:r>
              <a:rPr lang="en-US" sz="1800" dirty="0">
                <a:solidFill>
                  <a:srgbClr val="114470"/>
                </a:solidFill>
                <a:effectLst/>
                <a:latin typeface="Arial" panose="020B0604020202020204" pitchFamily="34" charset="0"/>
                <a:ea typeface="Times New Roman" panose="02020603050405020304" pitchFamily="18" charset="0"/>
                <a:cs typeface="Times New Roman" panose="02020603050405020304" pitchFamily="18" charset="0"/>
              </a:rPr>
              <a:t>, David P. Weikart Center for Youth Program Quality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0" name="Picture 9">
            <a:extLst>
              <a:ext uri="{FF2B5EF4-FFF2-40B4-BE49-F238E27FC236}">
                <a16:creationId xmlns:a16="http://schemas.microsoft.com/office/drawing/2014/main" id="{5E0E7113-D3BE-404E-B769-AF020CDB1357}"/>
              </a:ext>
            </a:extLst>
          </p:cNvPr>
          <p:cNvPicPr>
            <a:picLocks noChangeAspect="1"/>
          </p:cNvPicPr>
          <p:nvPr/>
        </p:nvPicPr>
        <p:blipFill>
          <a:blip r:embed="rId3"/>
          <a:stretch>
            <a:fillRect/>
          </a:stretch>
        </p:blipFill>
        <p:spPr>
          <a:xfrm>
            <a:off x="7010363" y="3198430"/>
            <a:ext cx="1517636" cy="1071777"/>
          </a:xfrm>
          <a:prstGeom prst="rect">
            <a:avLst/>
          </a:prstGeom>
        </p:spPr>
      </p:pic>
      <p:pic>
        <p:nvPicPr>
          <p:cNvPr id="11" name="Picture 10">
            <a:extLst>
              <a:ext uri="{FF2B5EF4-FFF2-40B4-BE49-F238E27FC236}">
                <a16:creationId xmlns:a16="http://schemas.microsoft.com/office/drawing/2014/main" id="{152AAC2C-79D7-1640-8777-340DD615E5A1}"/>
              </a:ext>
            </a:extLst>
          </p:cNvPr>
          <p:cNvPicPr>
            <a:picLocks noChangeAspect="1"/>
          </p:cNvPicPr>
          <p:nvPr/>
        </p:nvPicPr>
        <p:blipFill>
          <a:blip r:embed="rId4"/>
          <a:stretch>
            <a:fillRect/>
          </a:stretch>
        </p:blipFill>
        <p:spPr>
          <a:xfrm>
            <a:off x="8581521" y="5556996"/>
            <a:ext cx="3034969" cy="748961"/>
          </a:xfrm>
          <a:prstGeom prst="rect">
            <a:avLst/>
          </a:prstGeom>
        </p:spPr>
      </p:pic>
      <p:pic>
        <p:nvPicPr>
          <p:cNvPr id="12" name="Picture 11">
            <a:extLst>
              <a:ext uri="{FF2B5EF4-FFF2-40B4-BE49-F238E27FC236}">
                <a16:creationId xmlns:a16="http://schemas.microsoft.com/office/drawing/2014/main" id="{FA64131B-808C-264F-9353-F8C3E2EDC094}"/>
              </a:ext>
            </a:extLst>
          </p:cNvPr>
          <p:cNvPicPr>
            <a:picLocks noChangeAspect="1"/>
          </p:cNvPicPr>
          <p:nvPr/>
        </p:nvPicPr>
        <p:blipFill>
          <a:blip r:embed="rId5"/>
          <a:stretch>
            <a:fillRect/>
          </a:stretch>
        </p:blipFill>
        <p:spPr>
          <a:xfrm>
            <a:off x="8777672" y="2825060"/>
            <a:ext cx="2159043" cy="2159043"/>
          </a:xfrm>
          <a:prstGeom prst="rect">
            <a:avLst/>
          </a:prstGeom>
        </p:spPr>
      </p:pic>
      <p:pic>
        <p:nvPicPr>
          <p:cNvPr id="13" name="Picture 12">
            <a:extLst>
              <a:ext uri="{FF2B5EF4-FFF2-40B4-BE49-F238E27FC236}">
                <a16:creationId xmlns:a16="http://schemas.microsoft.com/office/drawing/2014/main" id="{F314F8FC-7F2F-3F4E-9150-D8B7208C6C1D}"/>
              </a:ext>
            </a:extLst>
          </p:cNvPr>
          <p:cNvPicPr>
            <a:picLocks noChangeAspect="1"/>
          </p:cNvPicPr>
          <p:nvPr/>
        </p:nvPicPr>
        <p:blipFill>
          <a:blip r:embed="rId6"/>
          <a:stretch>
            <a:fillRect/>
          </a:stretch>
        </p:blipFill>
        <p:spPr>
          <a:xfrm>
            <a:off x="6435434" y="4445758"/>
            <a:ext cx="2590127" cy="1038894"/>
          </a:xfrm>
          <a:prstGeom prst="rect">
            <a:avLst/>
          </a:prstGeom>
        </p:spPr>
      </p:pic>
      <p:pic>
        <p:nvPicPr>
          <p:cNvPr id="14" name="Picture 13">
            <a:extLst>
              <a:ext uri="{FF2B5EF4-FFF2-40B4-BE49-F238E27FC236}">
                <a16:creationId xmlns:a16="http://schemas.microsoft.com/office/drawing/2014/main" id="{C02B7D93-9BED-DD47-816A-FCBB2F548FD1}"/>
              </a:ext>
            </a:extLst>
          </p:cNvPr>
          <p:cNvPicPr>
            <a:picLocks noChangeAspect="1"/>
          </p:cNvPicPr>
          <p:nvPr/>
        </p:nvPicPr>
        <p:blipFill>
          <a:blip r:embed="rId7"/>
          <a:stretch>
            <a:fillRect/>
          </a:stretch>
        </p:blipFill>
        <p:spPr>
          <a:xfrm>
            <a:off x="9058812" y="4711112"/>
            <a:ext cx="3133188" cy="881509"/>
          </a:xfrm>
          <a:prstGeom prst="rect">
            <a:avLst/>
          </a:prstGeom>
        </p:spPr>
      </p:pic>
      <p:pic>
        <p:nvPicPr>
          <p:cNvPr id="15" name="Picture 14">
            <a:extLst>
              <a:ext uri="{FF2B5EF4-FFF2-40B4-BE49-F238E27FC236}">
                <a16:creationId xmlns:a16="http://schemas.microsoft.com/office/drawing/2014/main" id="{8EF1752F-69A7-534D-BDFC-4E9D6ED96003}"/>
              </a:ext>
            </a:extLst>
          </p:cNvPr>
          <p:cNvPicPr>
            <a:picLocks noChangeAspect="1"/>
          </p:cNvPicPr>
          <p:nvPr/>
        </p:nvPicPr>
        <p:blipFill>
          <a:blip r:embed="rId8"/>
          <a:stretch>
            <a:fillRect/>
          </a:stretch>
        </p:blipFill>
        <p:spPr>
          <a:xfrm>
            <a:off x="6544200" y="5461455"/>
            <a:ext cx="1780694" cy="935700"/>
          </a:xfrm>
          <a:prstGeom prst="rect">
            <a:avLst/>
          </a:prstGeom>
        </p:spPr>
      </p:pic>
      <p:sp>
        <p:nvSpPr>
          <p:cNvPr id="3" name="TextBox 2">
            <a:extLst>
              <a:ext uri="{FF2B5EF4-FFF2-40B4-BE49-F238E27FC236}">
                <a16:creationId xmlns:a16="http://schemas.microsoft.com/office/drawing/2014/main" id="{6B391DED-0561-480F-B277-C3C699AA6965}"/>
              </a:ext>
            </a:extLst>
          </p:cNvPr>
          <p:cNvSpPr txBox="1"/>
          <p:nvPr/>
        </p:nvSpPr>
        <p:spPr>
          <a:xfrm>
            <a:off x="0" y="1393900"/>
            <a:ext cx="12192000" cy="646331"/>
          </a:xfrm>
          <a:prstGeom prst="rect">
            <a:avLst/>
          </a:prstGeom>
          <a:noFill/>
        </p:spPr>
        <p:txBody>
          <a:bodyPr wrap="square" rtlCol="0">
            <a:spAutoFit/>
          </a:bodyPr>
          <a:lstStyle/>
          <a:p>
            <a:pPr algn="ctr"/>
            <a:r>
              <a:rPr lang="en-US" sz="1800" dirty="0">
                <a:solidFill>
                  <a:srgbClr val="002060"/>
                </a:solidFill>
                <a:effectLst/>
                <a:latin typeface="+mj-lt"/>
              </a:rPr>
              <a:t>We are grateful to these individuals and organizations for their time and expertise </a:t>
            </a:r>
          </a:p>
          <a:p>
            <a:pPr algn="ctr"/>
            <a:r>
              <a:rPr lang="en-US" sz="1800" dirty="0">
                <a:solidFill>
                  <a:srgbClr val="002060"/>
                </a:solidFill>
                <a:effectLst/>
                <a:latin typeface="+mj-lt"/>
              </a:rPr>
              <a:t>which shaped and informed this research project.</a:t>
            </a:r>
          </a:p>
        </p:txBody>
      </p:sp>
    </p:spTree>
    <p:extLst>
      <p:ext uri="{BB962C8B-B14F-4D97-AF65-F5344CB8AC3E}">
        <p14:creationId xmlns:p14="http://schemas.microsoft.com/office/powerpoint/2010/main" val="136652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
            <a:extLst>
              <a:ext uri="{FF2B5EF4-FFF2-40B4-BE49-F238E27FC236}">
                <a16:creationId xmlns:a16="http://schemas.microsoft.com/office/drawing/2014/main" id="{C07E8382-B81A-9B49-AF23-A40F76DC429C}"/>
              </a:ext>
            </a:extLst>
          </p:cNvPr>
          <p:cNvSpPr/>
          <p:nvPr/>
        </p:nvSpPr>
        <p:spPr>
          <a:xfrm>
            <a:off x="8188320" y="2191794"/>
            <a:ext cx="3386163" cy="2558069"/>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algn="ctr"/>
            <a:r>
              <a:rPr lang="en-US" sz="1600" dirty="0">
                <a:solidFill>
                  <a:schemeClr val="tx2"/>
                </a:solidFill>
                <a:latin typeface="Arial" panose="020B0604020202020204" pitchFamily="34" charset="0"/>
                <a:ea typeface="Times New Roman" panose="02020603050405020304" pitchFamily="18" charset="0"/>
                <a:cs typeface="Arial" panose="020B0604020202020204" pitchFamily="34" charset="0"/>
              </a:rPr>
              <a:t>Parents, Teachers &amp; Providers have the opportunity to partner in supporting Parents’ top priority–their child’s social and emotional health</a:t>
            </a:r>
            <a:r>
              <a:rPr lang="en-US" sz="1600" dirty="0">
                <a:latin typeface="Arial" panose="020B0604020202020204" pitchFamily="34" charset="0"/>
                <a:ea typeface="Times New Roman" panose="02020603050405020304" pitchFamily="18" charset="0"/>
                <a:cs typeface="Arial" panose="020B0604020202020204" pitchFamily="34" charset="0"/>
              </a:rPr>
              <a:t>.</a:t>
            </a:r>
            <a:endParaRPr lang="en-US" sz="16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2B97889E-EFA4-454F-BAB7-E2FE10A49BF9}"/>
              </a:ext>
            </a:extLst>
          </p:cNvPr>
          <p:cNvSpPr>
            <a:spLocks noChangeAspect="1"/>
          </p:cNvSpPr>
          <p:nvPr/>
        </p:nvSpPr>
        <p:spPr>
          <a:xfrm>
            <a:off x="8124604" y="1822219"/>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Programmatic</a:t>
            </a:r>
          </a:p>
        </p:txBody>
      </p:sp>
      <p:sp>
        <p:nvSpPr>
          <p:cNvPr id="28" name="Rounded Rectangle 2">
            <a:extLst>
              <a:ext uri="{FF2B5EF4-FFF2-40B4-BE49-F238E27FC236}">
                <a16:creationId xmlns:a16="http://schemas.microsoft.com/office/drawing/2014/main" id="{E8DE11B8-5FE9-B243-83AC-05B19EE30C1E}"/>
              </a:ext>
            </a:extLst>
          </p:cNvPr>
          <p:cNvSpPr/>
          <p:nvPr/>
        </p:nvSpPr>
        <p:spPr>
          <a:xfrm>
            <a:off x="4427025" y="1661060"/>
            <a:ext cx="3282468" cy="2861083"/>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algn="ctr"/>
            <a:r>
              <a:rPr lang="en-US" b="1" dirty="0">
                <a:latin typeface="Calibri" panose="020F0502020204030204" pitchFamily="34" charset="0"/>
                <a:ea typeface="Times New Roman" panose="02020603050405020304" pitchFamily="18" charset="0"/>
              </a:rPr>
              <a:t> </a:t>
            </a:r>
          </a:p>
          <a:p>
            <a:pPr algn="ctr"/>
            <a:r>
              <a:rPr lang="en-US" sz="1600" dirty="0">
                <a:solidFill>
                  <a:schemeClr val="tx2"/>
                </a:solidFill>
                <a:ea typeface="Times New Roman" panose="02020603050405020304" pitchFamily="18" charset="0"/>
              </a:rPr>
              <a:t>Parent responses suggest that there is greater demand for these programs than is currently available and participation in high-quality opportunities is not equitably distributed.</a:t>
            </a:r>
            <a:endParaRPr lang="en-US" sz="1600" dirty="0">
              <a:solidFill>
                <a:schemeClr val="tx2"/>
              </a:solidFill>
              <a:ea typeface="Calibri" panose="020F0502020204030204" pitchFamily="34" charset="0"/>
            </a:endParaRPr>
          </a:p>
        </p:txBody>
      </p:sp>
      <p:sp>
        <p:nvSpPr>
          <p:cNvPr id="2" name="Title 1">
            <a:extLst>
              <a:ext uri="{FF2B5EF4-FFF2-40B4-BE49-F238E27FC236}">
                <a16:creationId xmlns:a16="http://schemas.microsoft.com/office/drawing/2014/main" id="{60F82487-4CF7-EE47-A8F5-B0C3BC2C54B9}"/>
              </a:ext>
            </a:extLst>
          </p:cNvPr>
          <p:cNvSpPr>
            <a:spLocks noGrp="1"/>
          </p:cNvSpPr>
          <p:nvPr>
            <p:ph type="title"/>
          </p:nvPr>
        </p:nvSpPr>
        <p:spPr/>
        <p:txBody>
          <a:bodyPr/>
          <a:lstStyle/>
          <a:p>
            <a:r>
              <a:rPr lang="en-US" dirty="0"/>
              <a:t> Key Insights &amp; Implications</a:t>
            </a:r>
          </a:p>
        </p:txBody>
      </p:sp>
      <p:sp>
        <p:nvSpPr>
          <p:cNvPr id="3" name="Rounded Rectangle 2">
            <a:extLst>
              <a:ext uri="{FF2B5EF4-FFF2-40B4-BE49-F238E27FC236}">
                <a16:creationId xmlns:a16="http://schemas.microsoft.com/office/drawing/2014/main" id="{CBF5DDC4-295C-914C-9F20-B2E0F2920960}"/>
              </a:ext>
            </a:extLst>
          </p:cNvPr>
          <p:cNvSpPr/>
          <p:nvPr/>
        </p:nvSpPr>
        <p:spPr>
          <a:xfrm>
            <a:off x="729447" y="2129678"/>
            <a:ext cx="3282468" cy="2392466"/>
          </a:xfrm>
          <a:custGeom>
            <a:avLst/>
            <a:gdLst>
              <a:gd name="connsiteX0" fmla="*/ 0 w 3282469"/>
              <a:gd name="connsiteY0" fmla="*/ 85180 h 3582652"/>
              <a:gd name="connsiteX1" fmla="*/ 85180 w 3282469"/>
              <a:gd name="connsiteY1" fmla="*/ 0 h 3582652"/>
              <a:gd name="connsiteX2" fmla="*/ 3197289 w 3282469"/>
              <a:gd name="connsiteY2" fmla="*/ 0 h 3582652"/>
              <a:gd name="connsiteX3" fmla="*/ 3282469 w 3282469"/>
              <a:gd name="connsiteY3" fmla="*/ 85180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197289 w 3282469"/>
              <a:gd name="connsiteY2" fmla="*/ 0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68293 w 3282469"/>
              <a:gd name="connsiteY3" fmla="*/ 354538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248093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2469"/>
              <a:gd name="connsiteY0" fmla="*/ 85180 h 3582652"/>
              <a:gd name="connsiteX1" fmla="*/ 85180 w 3282469"/>
              <a:gd name="connsiteY1" fmla="*/ 0 h 3582652"/>
              <a:gd name="connsiteX2" fmla="*/ 3204377 w 3282469"/>
              <a:gd name="connsiteY2" fmla="*/ 120502 h 3582652"/>
              <a:gd name="connsiteX3" fmla="*/ 3275382 w 3282469"/>
              <a:gd name="connsiteY3" fmla="*/ 205682 h 3582652"/>
              <a:gd name="connsiteX4" fmla="*/ 3282469 w 3282469"/>
              <a:gd name="connsiteY4" fmla="*/ 3497472 h 3582652"/>
              <a:gd name="connsiteX5" fmla="*/ 3197289 w 3282469"/>
              <a:gd name="connsiteY5" fmla="*/ 3582652 h 3582652"/>
              <a:gd name="connsiteX6" fmla="*/ 85180 w 3282469"/>
              <a:gd name="connsiteY6" fmla="*/ 3582652 h 3582652"/>
              <a:gd name="connsiteX7" fmla="*/ 0 w 3282469"/>
              <a:gd name="connsiteY7" fmla="*/ 3497472 h 3582652"/>
              <a:gd name="connsiteX8" fmla="*/ 0 w 3282469"/>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197289 w 3289557"/>
              <a:gd name="connsiteY5" fmla="*/ 3582652 h 3582652"/>
              <a:gd name="connsiteX6" fmla="*/ 85180 w 3289557"/>
              <a:gd name="connsiteY6" fmla="*/ 3582652 h 3582652"/>
              <a:gd name="connsiteX7" fmla="*/ 0 w 3289557"/>
              <a:gd name="connsiteY7" fmla="*/ 3497472 h 3582652"/>
              <a:gd name="connsiteX8" fmla="*/ 0 w 3289557"/>
              <a:gd name="connsiteY8" fmla="*/ 85180 h 3582652"/>
              <a:gd name="connsiteX0" fmla="*/ 0 w 3289557"/>
              <a:gd name="connsiteY0" fmla="*/ 85180 h 3582652"/>
              <a:gd name="connsiteX1" fmla="*/ 85180 w 3289557"/>
              <a:gd name="connsiteY1" fmla="*/ 0 h 3582652"/>
              <a:gd name="connsiteX2" fmla="*/ 3204377 w 3289557"/>
              <a:gd name="connsiteY2" fmla="*/ 120502 h 3582652"/>
              <a:gd name="connsiteX3" fmla="*/ 3275382 w 3289557"/>
              <a:gd name="connsiteY3" fmla="*/ 205682 h 3582652"/>
              <a:gd name="connsiteX4" fmla="*/ 3289557 w 3289557"/>
              <a:gd name="connsiteY4" fmla="*/ 3204630 h 3582652"/>
              <a:gd name="connsiteX5" fmla="*/ 3204378 w 3289557"/>
              <a:gd name="connsiteY5" fmla="*/ 3472837 h 3582652"/>
              <a:gd name="connsiteX6" fmla="*/ 85180 w 3289557"/>
              <a:gd name="connsiteY6" fmla="*/ 3582652 h 3582652"/>
              <a:gd name="connsiteX7" fmla="*/ 0 w 3289557"/>
              <a:gd name="connsiteY7" fmla="*/ 3497472 h 3582652"/>
              <a:gd name="connsiteX8" fmla="*/ 0 w 3289557"/>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3497472 h 3582652"/>
              <a:gd name="connsiteX8" fmla="*/ 0 w 3282468"/>
              <a:gd name="connsiteY8" fmla="*/ 85180 h 3582652"/>
              <a:gd name="connsiteX0" fmla="*/ 0 w 3282468"/>
              <a:gd name="connsiteY0" fmla="*/ 85180 h 3582652"/>
              <a:gd name="connsiteX1" fmla="*/ 85180 w 3282468"/>
              <a:gd name="connsiteY1" fmla="*/ 0 h 3582652"/>
              <a:gd name="connsiteX2" fmla="*/ 3204377 w 3282468"/>
              <a:gd name="connsiteY2" fmla="*/ 120502 h 3582652"/>
              <a:gd name="connsiteX3" fmla="*/ 3275382 w 3282468"/>
              <a:gd name="connsiteY3" fmla="*/ 205682 h 3582652"/>
              <a:gd name="connsiteX4" fmla="*/ 3282468 w 3282468"/>
              <a:gd name="connsiteY4" fmla="*/ 3409620 h 3582652"/>
              <a:gd name="connsiteX5" fmla="*/ 3204378 w 3282468"/>
              <a:gd name="connsiteY5" fmla="*/ 3472837 h 3582652"/>
              <a:gd name="connsiteX6" fmla="*/ 85180 w 3282468"/>
              <a:gd name="connsiteY6" fmla="*/ 3582652 h 3582652"/>
              <a:gd name="connsiteX7" fmla="*/ 0 w 3282468"/>
              <a:gd name="connsiteY7" fmla="*/ 2241498 h 3582652"/>
              <a:gd name="connsiteX8" fmla="*/ 0 w 3282468"/>
              <a:gd name="connsiteY8" fmla="*/ 85180 h 3582652"/>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3409620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3472837"/>
              <a:gd name="connsiteX1" fmla="*/ 85180 w 3282468"/>
              <a:gd name="connsiteY1" fmla="*/ 0 h 3472837"/>
              <a:gd name="connsiteX2" fmla="*/ 3204377 w 3282468"/>
              <a:gd name="connsiteY2" fmla="*/ 120502 h 3472837"/>
              <a:gd name="connsiteX3" fmla="*/ 3275382 w 3282468"/>
              <a:gd name="connsiteY3" fmla="*/ 205682 h 3472837"/>
              <a:gd name="connsiteX4" fmla="*/ 3282468 w 3282468"/>
              <a:gd name="connsiteY4" fmla="*/ 2124438 h 3472837"/>
              <a:gd name="connsiteX5" fmla="*/ 3204378 w 3282468"/>
              <a:gd name="connsiteY5" fmla="*/ 3472837 h 3472837"/>
              <a:gd name="connsiteX6" fmla="*/ 85180 w 3282468"/>
              <a:gd name="connsiteY6" fmla="*/ 2346151 h 3472837"/>
              <a:gd name="connsiteX7" fmla="*/ 0 w 3282468"/>
              <a:gd name="connsiteY7" fmla="*/ 2241498 h 3472837"/>
              <a:gd name="connsiteX8" fmla="*/ 0 w 3282468"/>
              <a:gd name="connsiteY8" fmla="*/ 85180 h 3472837"/>
              <a:gd name="connsiteX0" fmla="*/ 0 w 3282468"/>
              <a:gd name="connsiteY0" fmla="*/ 85180 h 2346151"/>
              <a:gd name="connsiteX1" fmla="*/ 85180 w 3282468"/>
              <a:gd name="connsiteY1" fmla="*/ 0 h 2346151"/>
              <a:gd name="connsiteX2" fmla="*/ 3204377 w 3282468"/>
              <a:gd name="connsiteY2" fmla="*/ 120502 h 2346151"/>
              <a:gd name="connsiteX3" fmla="*/ 3275382 w 3282468"/>
              <a:gd name="connsiteY3" fmla="*/ 205682 h 2346151"/>
              <a:gd name="connsiteX4" fmla="*/ 3282468 w 3282468"/>
              <a:gd name="connsiteY4" fmla="*/ 2124438 h 2346151"/>
              <a:gd name="connsiteX5" fmla="*/ 3232658 w 3282468"/>
              <a:gd name="connsiteY5" fmla="*/ 2226600 h 2346151"/>
              <a:gd name="connsiteX6" fmla="*/ 85180 w 3282468"/>
              <a:gd name="connsiteY6" fmla="*/ 2346151 h 2346151"/>
              <a:gd name="connsiteX7" fmla="*/ 0 w 3282468"/>
              <a:gd name="connsiteY7" fmla="*/ 2241498 h 2346151"/>
              <a:gd name="connsiteX8" fmla="*/ 0 w 3282468"/>
              <a:gd name="connsiteY8" fmla="*/ 85180 h 234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2468" h="2346151">
                <a:moveTo>
                  <a:pt x="0" y="85180"/>
                </a:moveTo>
                <a:cubicBezTo>
                  <a:pt x="0" y="38136"/>
                  <a:pt x="38136" y="0"/>
                  <a:pt x="85180" y="0"/>
                </a:cubicBezTo>
                <a:lnTo>
                  <a:pt x="3204377" y="120502"/>
                </a:lnTo>
                <a:cubicBezTo>
                  <a:pt x="3251421" y="120502"/>
                  <a:pt x="3275382" y="158638"/>
                  <a:pt x="3275382" y="205682"/>
                </a:cubicBezTo>
                <a:cubicBezTo>
                  <a:pt x="3275382" y="1343113"/>
                  <a:pt x="3282468" y="987007"/>
                  <a:pt x="3282468" y="2124438"/>
                </a:cubicBezTo>
                <a:cubicBezTo>
                  <a:pt x="3282468" y="2171482"/>
                  <a:pt x="3279702" y="2226600"/>
                  <a:pt x="3232658" y="2226600"/>
                </a:cubicBezTo>
                <a:lnTo>
                  <a:pt x="85180" y="2346151"/>
                </a:lnTo>
                <a:cubicBezTo>
                  <a:pt x="38136" y="2346151"/>
                  <a:pt x="0" y="2288542"/>
                  <a:pt x="0" y="2241498"/>
                </a:cubicBezTo>
                <a:lnTo>
                  <a:pt x="0" y="85180"/>
                </a:lnTo>
                <a:close/>
              </a:path>
            </a:pathLst>
          </a:custGeom>
          <a:solidFill>
            <a:schemeClr val="bg1"/>
          </a:solidFill>
          <a:ln>
            <a:noFill/>
          </a:ln>
        </p:spPr>
        <p:style>
          <a:lnRef idx="2">
            <a:schemeClr val="accent6"/>
          </a:lnRef>
          <a:fillRef idx="1">
            <a:schemeClr val="lt1"/>
          </a:fillRef>
          <a:effectRef idx="0">
            <a:schemeClr val="accent6"/>
          </a:effectRef>
          <a:fontRef idx="minor">
            <a:schemeClr val="dk1"/>
          </a:fontRef>
        </p:style>
        <p:txBody>
          <a:bodyPr lIns="274320" rIns="274320" rtlCol="0" anchor="ctr"/>
          <a:lstStyle/>
          <a:p>
            <a:pPr algn="ctr"/>
            <a:r>
              <a:rPr lang="en-US" sz="1600" dirty="0">
                <a:solidFill>
                  <a:schemeClr val="tx2"/>
                </a:solidFill>
                <a:ea typeface="Times New Roman" panose="02020603050405020304" pitchFamily="18" charset="0"/>
              </a:rPr>
              <a:t>Parents, Teachers &amp;  Providers all see out of school time programs as providing a </a:t>
            </a:r>
          </a:p>
          <a:p>
            <a:pPr algn="ctr"/>
            <a:r>
              <a:rPr lang="en-US" sz="1600" dirty="0">
                <a:solidFill>
                  <a:schemeClr val="tx2"/>
                </a:solidFill>
                <a:ea typeface="Times New Roman" panose="02020603050405020304" pitchFamily="18" charset="0"/>
              </a:rPr>
              <a:t>child-centered experience that is differentiated and highly valuable. </a:t>
            </a:r>
            <a:endParaRPr lang="en-US" sz="1600" dirty="0">
              <a:solidFill>
                <a:schemeClr val="tx2"/>
              </a:solidFill>
              <a:ea typeface="Calibri" panose="020F0502020204030204" pitchFamily="34" charset="0"/>
            </a:endParaRPr>
          </a:p>
        </p:txBody>
      </p:sp>
      <p:sp>
        <p:nvSpPr>
          <p:cNvPr id="4" name="Footer Placeholder 3">
            <a:extLst>
              <a:ext uri="{FF2B5EF4-FFF2-40B4-BE49-F238E27FC236}">
                <a16:creationId xmlns:a16="http://schemas.microsoft.com/office/drawing/2014/main" id="{C204217B-EDDA-9F4C-997A-40250C6B3FF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9FEF172F-6D37-744F-8AD3-965E34A8CB25}"/>
              </a:ext>
            </a:extLst>
          </p:cNvPr>
          <p:cNvSpPr>
            <a:spLocks noGrp="1"/>
          </p:cNvSpPr>
          <p:nvPr>
            <p:ph type="sldNum" sz="quarter" idx="12"/>
          </p:nvPr>
        </p:nvSpPr>
        <p:spPr/>
        <p:txBody>
          <a:bodyPr/>
          <a:lstStyle/>
          <a:p>
            <a:fld id="{24516266-9EFC-AA48-A7FA-65B041A20E18}" type="slidenum">
              <a:rPr lang="en-US" smtClean="0"/>
              <a:pPr/>
              <a:t>5</a:t>
            </a:fld>
            <a:endParaRPr lang="en-US" dirty="0"/>
          </a:p>
        </p:txBody>
      </p:sp>
      <p:cxnSp>
        <p:nvCxnSpPr>
          <p:cNvPr id="21" name="Straight Connector 20">
            <a:extLst>
              <a:ext uri="{FF2B5EF4-FFF2-40B4-BE49-F238E27FC236}">
                <a16:creationId xmlns:a16="http://schemas.microsoft.com/office/drawing/2014/main" id="{C0CCF96F-5718-4B45-A9E9-F944C0555106}"/>
              </a:ext>
            </a:extLst>
          </p:cNvPr>
          <p:cNvCxnSpPr>
            <a:cxnSpLocks/>
          </p:cNvCxnSpPr>
          <p:nvPr/>
        </p:nvCxnSpPr>
        <p:spPr>
          <a:xfrm>
            <a:off x="5667269" y="1203116"/>
            <a:ext cx="857462" cy="0"/>
          </a:xfrm>
          <a:prstGeom prst="line">
            <a:avLst/>
          </a:prstGeom>
          <a:ln w="127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1C5862C1-73F6-D84D-950B-D4160C7A5B68}"/>
              </a:ext>
            </a:extLst>
          </p:cNvPr>
          <p:cNvSpPr>
            <a:spLocks noChangeAspect="1"/>
          </p:cNvSpPr>
          <p:nvPr/>
        </p:nvSpPr>
        <p:spPr>
          <a:xfrm>
            <a:off x="488893" y="1822219"/>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Communications</a:t>
            </a:r>
          </a:p>
        </p:txBody>
      </p:sp>
      <p:sp>
        <p:nvSpPr>
          <p:cNvPr id="34" name="Rounded Rectangle 33">
            <a:extLst>
              <a:ext uri="{FF2B5EF4-FFF2-40B4-BE49-F238E27FC236}">
                <a16:creationId xmlns:a16="http://schemas.microsoft.com/office/drawing/2014/main" id="{8A532706-1225-C24B-AF56-C9CE338542EE}"/>
              </a:ext>
            </a:extLst>
          </p:cNvPr>
          <p:cNvSpPr>
            <a:spLocks noChangeAspect="1"/>
          </p:cNvSpPr>
          <p:nvPr/>
        </p:nvSpPr>
        <p:spPr>
          <a:xfrm>
            <a:off x="4240761" y="1661582"/>
            <a:ext cx="3617290" cy="51514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20" dirty="0">
                <a:solidFill>
                  <a:schemeClr val="bg1"/>
                </a:solidFill>
              </a:rPr>
              <a:t>Policy</a:t>
            </a:r>
          </a:p>
        </p:txBody>
      </p:sp>
      <p:sp>
        <p:nvSpPr>
          <p:cNvPr id="14" name="Rounded Rectangle 13">
            <a:extLst>
              <a:ext uri="{FF2B5EF4-FFF2-40B4-BE49-F238E27FC236}">
                <a16:creationId xmlns:a16="http://schemas.microsoft.com/office/drawing/2014/main" id="{B1D853E0-0374-A448-B7DE-2A9244C0B3C4}"/>
              </a:ext>
            </a:extLst>
          </p:cNvPr>
          <p:cNvSpPr>
            <a:spLocks noChangeAspect="1"/>
          </p:cNvSpPr>
          <p:nvPr/>
        </p:nvSpPr>
        <p:spPr>
          <a:xfrm>
            <a:off x="1732156" y="4980086"/>
            <a:ext cx="8465195" cy="1235870"/>
          </a:xfrm>
          <a:prstGeom prst="roundRect">
            <a:avLst>
              <a:gd name="adj" fmla="val 50000"/>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0" dirty="0">
              <a:solidFill>
                <a:schemeClr val="bg1"/>
              </a:solidFill>
            </a:endParaRPr>
          </a:p>
        </p:txBody>
      </p:sp>
      <p:sp>
        <p:nvSpPr>
          <p:cNvPr id="40" name="Rectangle 39">
            <a:extLst>
              <a:ext uri="{FF2B5EF4-FFF2-40B4-BE49-F238E27FC236}">
                <a16:creationId xmlns:a16="http://schemas.microsoft.com/office/drawing/2014/main" id="{14C575DB-C9FA-AF4F-8238-8AD6304EC5C9}"/>
              </a:ext>
            </a:extLst>
          </p:cNvPr>
          <p:cNvSpPr/>
          <p:nvPr/>
        </p:nvSpPr>
        <p:spPr>
          <a:xfrm>
            <a:off x="2529679" y="5030478"/>
            <a:ext cx="7132642" cy="1323439"/>
          </a:xfrm>
          <a:prstGeom prst="rect">
            <a:avLst/>
          </a:prstGeom>
        </p:spPr>
        <p:txBody>
          <a:bodyPr wrap="square">
            <a:spAutoFit/>
          </a:bodyPr>
          <a:lstStyle/>
          <a:p>
            <a:pPr algn="ctr"/>
            <a:r>
              <a:rPr lang="en-US" sz="1600" b="1" spc="-20" dirty="0">
                <a:solidFill>
                  <a:schemeClr val="bg1"/>
                </a:solidFill>
              </a:rPr>
              <a:t>Takeaway</a:t>
            </a:r>
          </a:p>
          <a:p>
            <a:pPr algn="ctr"/>
            <a:r>
              <a:rPr lang="en-US" sz="1600" spc="-20" dirty="0">
                <a:solidFill>
                  <a:schemeClr val="bg1"/>
                </a:solidFill>
              </a:rPr>
              <a:t>Districts are critical players in ensuring equitable access to </a:t>
            </a:r>
          </a:p>
          <a:p>
            <a:pPr algn="ctr"/>
            <a:r>
              <a:rPr lang="en-US" sz="1600" spc="-20" dirty="0">
                <a:solidFill>
                  <a:schemeClr val="bg1"/>
                </a:solidFill>
              </a:rPr>
              <a:t>high-quality OST programs. New stimulus dollars provide an opportunity to address unmet demand among low-income and rural parents.</a:t>
            </a:r>
          </a:p>
          <a:p>
            <a:pPr algn="ctr"/>
            <a:r>
              <a:rPr lang="en-US" sz="1600" b="1" spc="-20" dirty="0">
                <a:solidFill>
                  <a:schemeClr val="bg1"/>
                </a:solidFill>
              </a:rPr>
              <a:t> </a:t>
            </a:r>
            <a:endParaRPr lang="en-US" spc="-20" dirty="0">
              <a:solidFill>
                <a:schemeClr val="bg1"/>
              </a:solidFill>
            </a:endParaRPr>
          </a:p>
        </p:txBody>
      </p:sp>
    </p:spTree>
    <p:extLst>
      <p:ext uri="{BB962C8B-B14F-4D97-AF65-F5344CB8AC3E}">
        <p14:creationId xmlns:p14="http://schemas.microsoft.com/office/powerpoint/2010/main" val="415497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7CC9-2981-7944-8350-40A80ED3E056}"/>
              </a:ext>
            </a:extLst>
          </p:cNvPr>
          <p:cNvSpPr>
            <a:spLocks noGrp="1"/>
          </p:cNvSpPr>
          <p:nvPr>
            <p:ph type="ctrTitle"/>
          </p:nvPr>
        </p:nvSpPr>
        <p:spPr>
          <a:xfrm>
            <a:off x="399348" y="2766579"/>
            <a:ext cx="11393303" cy="503323"/>
          </a:xfrm>
        </p:spPr>
        <p:txBody>
          <a:bodyPr/>
          <a:lstStyle/>
          <a:p>
            <a:r>
              <a:rPr lang="en-US" dirty="0"/>
              <a:t>What Keeps Parents Up at Night</a:t>
            </a:r>
          </a:p>
        </p:txBody>
      </p:sp>
      <p:pic>
        <p:nvPicPr>
          <p:cNvPr id="1026" name="Picture 2" descr="Nurture Life Skills">
            <a:extLst>
              <a:ext uri="{FF2B5EF4-FFF2-40B4-BE49-F238E27FC236}">
                <a16:creationId xmlns:a16="http://schemas.microsoft.com/office/drawing/2014/main" id="{04286590-24C5-4245-A1A4-699B14460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834" y="3765109"/>
            <a:ext cx="3132102" cy="278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9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Parent Concerns for Children |</a:t>
            </a:r>
            <a:br>
              <a:rPr lang="en-US" dirty="0"/>
            </a:br>
            <a:r>
              <a:rPr lang="en-US" dirty="0"/>
              <a:t>Social Connections Top the List</a:t>
            </a:r>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7</a:t>
            </a:fld>
            <a:endParaRPr lang="en-US" dirty="0"/>
          </a:p>
        </p:txBody>
      </p:sp>
      <p:sp>
        <p:nvSpPr>
          <p:cNvPr id="51" name="TextBox 50">
            <a:extLst>
              <a:ext uri="{FF2B5EF4-FFF2-40B4-BE49-F238E27FC236}">
                <a16:creationId xmlns:a16="http://schemas.microsoft.com/office/drawing/2014/main" id="{8062CAAB-CEB1-404F-9FEF-6E91CB4DD8FB}"/>
              </a:ext>
            </a:extLst>
          </p:cNvPr>
          <p:cNvSpPr txBox="1"/>
          <p:nvPr/>
        </p:nvSpPr>
        <p:spPr>
          <a:xfrm>
            <a:off x="3047010" y="1280070"/>
            <a:ext cx="7613555" cy="646331"/>
          </a:xfrm>
          <a:prstGeom prst="rect">
            <a:avLst/>
          </a:prstGeom>
          <a:noFill/>
        </p:spPr>
        <p:txBody>
          <a:bodyPr wrap="square">
            <a:spAutoFit/>
          </a:bodyPr>
          <a:lstStyle/>
          <a:p>
            <a:pPr algn="ctr"/>
            <a:r>
              <a:rPr lang="en-US" b="1" dirty="0">
                <a:solidFill>
                  <a:schemeClr val="tx2"/>
                </a:solidFill>
              </a:rPr>
              <a:t>What are you MOST worried about right now? </a:t>
            </a:r>
            <a:r>
              <a:rPr lang="en-US" sz="1800" dirty="0">
                <a:solidFill>
                  <a:srgbClr val="002060"/>
                </a:solidFill>
                <a:effectLst/>
              </a:rPr>
              <a:t>(February-March 2021)</a:t>
            </a:r>
            <a:endParaRPr lang="en-US" dirty="0">
              <a:solidFill>
                <a:srgbClr val="002060"/>
              </a:solidFill>
            </a:endParaRPr>
          </a:p>
          <a:p>
            <a:pPr algn="ctr"/>
            <a:endParaRPr lang="en-US" b="1" dirty="0">
              <a:solidFill>
                <a:schemeClr val="tx2"/>
              </a:solidFill>
            </a:endParaRPr>
          </a:p>
        </p:txBody>
      </p:sp>
      <p:graphicFrame>
        <p:nvGraphicFramePr>
          <p:cNvPr id="32" name="Table 5">
            <a:extLst>
              <a:ext uri="{FF2B5EF4-FFF2-40B4-BE49-F238E27FC236}">
                <a16:creationId xmlns:a16="http://schemas.microsoft.com/office/drawing/2014/main" id="{48E4070E-CC9A-9D46-8236-ACE144CC2460}"/>
              </a:ext>
            </a:extLst>
          </p:cNvPr>
          <p:cNvGraphicFramePr>
            <a:graphicFrameLocks noGrp="1"/>
          </p:cNvGraphicFramePr>
          <p:nvPr>
            <p:extLst>
              <p:ext uri="{D42A27DB-BD31-4B8C-83A1-F6EECF244321}">
                <p14:modId xmlns:p14="http://schemas.microsoft.com/office/powerpoint/2010/main" val="673746034"/>
              </p:ext>
            </p:extLst>
          </p:nvPr>
        </p:nvGraphicFramePr>
        <p:xfrm>
          <a:off x="784555" y="1736749"/>
          <a:ext cx="9401663" cy="4871964"/>
        </p:xfrm>
        <a:graphic>
          <a:graphicData uri="http://schemas.openxmlformats.org/drawingml/2006/table">
            <a:tbl>
              <a:tblPr firstRow="1" bandRow="1">
                <a:tableStyleId>{2D5ABB26-0587-4C30-8999-92F81FD0307C}</a:tableStyleId>
              </a:tblPr>
              <a:tblGrid>
                <a:gridCol w="4075316">
                  <a:extLst>
                    <a:ext uri="{9D8B030D-6E8A-4147-A177-3AD203B41FA5}">
                      <a16:colId xmlns:a16="http://schemas.microsoft.com/office/drawing/2014/main" val="719536301"/>
                    </a:ext>
                  </a:extLst>
                </a:gridCol>
                <a:gridCol w="5326347">
                  <a:extLst>
                    <a:ext uri="{9D8B030D-6E8A-4147-A177-3AD203B41FA5}">
                      <a16:colId xmlns:a16="http://schemas.microsoft.com/office/drawing/2014/main" val="1987857908"/>
                    </a:ext>
                  </a:extLst>
                </a:gridCol>
              </a:tblGrid>
              <a:tr h="405997">
                <a:tc>
                  <a:txBody>
                    <a:bodyPr/>
                    <a:lstStyle/>
                    <a:p>
                      <a:pPr algn="l" fontAlgn="ctr"/>
                      <a:r>
                        <a:rPr lang="en-US" sz="1100" b="1" i="0" u="none" strike="noStrike" dirty="0">
                          <a:solidFill>
                            <a:srgbClr val="000000"/>
                          </a:solidFill>
                          <a:effectLst/>
                          <a:latin typeface="+mn-lt"/>
                        </a:rPr>
                        <a:t>Missing out on social connections and friendships</a:t>
                      </a:r>
                    </a:p>
                  </a:txBody>
                  <a:tcPr marL="6350" marR="6350" marT="6350" marB="0" anchor="ctr">
                    <a:lnL>
                      <a:noFill/>
                    </a:lnL>
                    <a:lnR w="12700" cap="flat" cmpd="sng" algn="ctr">
                      <a:noFill/>
                      <a:prstDash val="solid"/>
                      <a:round/>
                      <a:headEnd type="none" w="med" len="med"/>
                      <a:tailEnd type="none" w="med" len="med"/>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296036"/>
                  </a:ext>
                </a:extLst>
              </a:tr>
              <a:tr h="405997">
                <a:tc>
                  <a:txBody>
                    <a:bodyPr/>
                    <a:lstStyle/>
                    <a:p>
                      <a:pPr algn="l" fontAlgn="ctr"/>
                      <a:r>
                        <a:rPr lang="en-US" sz="1100" b="0" i="0" u="none" strike="noStrike" dirty="0">
                          <a:solidFill>
                            <a:srgbClr val="000000"/>
                          </a:solidFill>
                          <a:effectLst/>
                          <a:latin typeface="+mn-lt"/>
                        </a:rPr>
                        <a:t>Having too much screen time</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4373740"/>
                  </a:ext>
                </a:extLst>
              </a:tr>
              <a:tr h="405997">
                <a:tc>
                  <a:txBody>
                    <a:bodyPr/>
                    <a:lstStyle/>
                    <a:p>
                      <a:pPr algn="l" fontAlgn="ctr"/>
                      <a:r>
                        <a:rPr lang="en-US" sz="1100" b="0" i="0" u="none" strike="noStrike" dirty="0">
                          <a:solidFill>
                            <a:srgbClr val="000000"/>
                          </a:solidFill>
                          <a:effectLst/>
                          <a:latin typeface="+mn-lt"/>
                        </a:rPr>
                        <a:t>Falling behind academically</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dirty="0">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630987"/>
                  </a:ext>
                </a:extLst>
              </a:tr>
              <a:tr h="405997">
                <a:tc>
                  <a:txBody>
                    <a:bodyPr/>
                    <a:lstStyle/>
                    <a:p>
                      <a:pPr algn="l" fontAlgn="ctr"/>
                      <a:r>
                        <a:rPr lang="en-US" sz="1100" b="0" i="0" u="none" strike="noStrike" dirty="0">
                          <a:solidFill>
                            <a:srgbClr val="000000"/>
                          </a:solidFill>
                          <a:effectLst/>
                          <a:latin typeface="+mn-lt"/>
                        </a:rPr>
                        <a:t>Losing their motivation/interest to learn</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dirty="0">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7540672"/>
                  </a:ext>
                </a:extLst>
              </a:tr>
              <a:tr h="405997">
                <a:tc>
                  <a:txBody>
                    <a:bodyPr/>
                    <a:lstStyle/>
                    <a:p>
                      <a:pPr algn="l" fontAlgn="ctr"/>
                      <a:r>
                        <a:rPr lang="en-US" sz="1100" b="0" i="0" u="none" strike="noStrike" dirty="0">
                          <a:solidFill>
                            <a:srgbClr val="000000"/>
                          </a:solidFill>
                          <a:effectLst/>
                          <a:latin typeface="+mn-lt"/>
                        </a:rPr>
                        <a:t>Their emotional wellbeing</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dirty="0">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2350840"/>
                  </a:ext>
                </a:extLst>
              </a:tr>
              <a:tr h="405997">
                <a:tc>
                  <a:txBody>
                    <a:bodyPr/>
                    <a:lstStyle/>
                    <a:p>
                      <a:pPr algn="l" fontAlgn="ctr"/>
                      <a:r>
                        <a:rPr lang="en-US" sz="1100" b="0" i="0" u="none" strike="noStrike" dirty="0">
                          <a:solidFill>
                            <a:srgbClr val="000000"/>
                          </a:solidFill>
                          <a:effectLst/>
                          <a:latin typeface="+mn-lt"/>
                        </a:rPr>
                        <a:t>Not learning enough in school/limited instruction</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7234814"/>
                  </a:ext>
                </a:extLst>
              </a:tr>
              <a:tr h="405997">
                <a:tc>
                  <a:txBody>
                    <a:bodyPr/>
                    <a:lstStyle/>
                    <a:p>
                      <a:pPr algn="l" fontAlgn="ctr"/>
                      <a:r>
                        <a:rPr lang="en-US" sz="1100" b="0" i="0" u="none" strike="noStrike" dirty="0">
                          <a:solidFill>
                            <a:srgbClr val="000000"/>
                          </a:solidFill>
                          <a:effectLst/>
                          <a:latin typeface="+mn-lt"/>
                        </a:rPr>
                        <a:t>Isolation, anxiety, and/or depression</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447730"/>
                  </a:ext>
                </a:extLst>
              </a:tr>
              <a:tr h="405997">
                <a:tc>
                  <a:txBody>
                    <a:bodyPr/>
                    <a:lstStyle/>
                    <a:p>
                      <a:pPr algn="l" fontAlgn="ctr"/>
                      <a:r>
                        <a:rPr lang="en-US" sz="1100" b="0" i="0" u="none" strike="noStrike" dirty="0">
                          <a:solidFill>
                            <a:srgbClr val="000000"/>
                          </a:solidFill>
                          <a:effectLst/>
                          <a:latin typeface="+mn-lt"/>
                        </a:rPr>
                        <a:t>Not getting enough exercise</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8888652"/>
                  </a:ext>
                </a:extLst>
              </a:tr>
              <a:tr h="405997">
                <a:tc>
                  <a:txBody>
                    <a:bodyPr/>
                    <a:lstStyle/>
                    <a:p>
                      <a:pPr algn="l" fontAlgn="ctr"/>
                      <a:r>
                        <a:rPr lang="en-US" sz="1100" b="0" i="0" u="none" strike="noStrike" dirty="0">
                          <a:solidFill>
                            <a:srgbClr val="000000"/>
                          </a:solidFill>
                          <a:effectLst/>
                          <a:latin typeface="+mn-lt"/>
                        </a:rPr>
                        <a:t>Not spending enough time outdoors</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4990473"/>
                  </a:ext>
                </a:extLst>
              </a:tr>
              <a:tr h="405997">
                <a:tc>
                  <a:txBody>
                    <a:bodyPr/>
                    <a:lstStyle/>
                    <a:p>
                      <a:pPr algn="l" fontAlgn="ctr"/>
                      <a:r>
                        <a:rPr lang="en-US" sz="1100" b="0" i="0" u="none" strike="noStrike" dirty="0">
                          <a:solidFill>
                            <a:srgbClr val="000000"/>
                          </a:solidFill>
                          <a:effectLst/>
                          <a:latin typeface="+mn-lt"/>
                        </a:rPr>
                        <a:t>Not enough routine or structure to their day</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1120453"/>
                  </a:ext>
                </a:extLst>
              </a:tr>
              <a:tr h="405997">
                <a:tc>
                  <a:txBody>
                    <a:bodyPr/>
                    <a:lstStyle/>
                    <a:p>
                      <a:pPr algn="l" fontAlgn="ctr"/>
                      <a:r>
                        <a:rPr lang="en-US" sz="1100" b="0" i="0" u="none" strike="noStrike" dirty="0">
                          <a:solidFill>
                            <a:srgbClr val="000000"/>
                          </a:solidFill>
                          <a:effectLst/>
                          <a:latin typeface="+mn-lt"/>
                        </a:rPr>
                        <a:t>Not having enough happiness and fun in their life</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993681"/>
                  </a:ext>
                </a:extLst>
              </a:tr>
              <a:tr h="405997">
                <a:tc>
                  <a:txBody>
                    <a:bodyPr/>
                    <a:lstStyle/>
                    <a:p>
                      <a:pPr algn="l" fontAlgn="ctr"/>
                      <a:r>
                        <a:rPr lang="en-US" sz="1100" b="0" i="0" u="none" strike="noStrike" dirty="0">
                          <a:solidFill>
                            <a:srgbClr val="000000"/>
                          </a:solidFill>
                          <a:effectLst/>
                          <a:latin typeface="+mn-lt"/>
                        </a:rPr>
                        <a:t>Access to the tech they need to do their schoolwork</a:t>
                      </a:r>
                    </a:p>
                  </a:txBody>
                  <a:tcPr marL="6350" marR="6350" marT="635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endParaRPr lang="en-US" sz="1600" b="0" i="0" u="none" strike="noStrike" dirty="0">
                        <a:solidFill>
                          <a:srgbClr val="000000"/>
                        </a:solidFill>
                        <a:effectLst/>
                        <a:latin typeface="+mn-lt"/>
                      </a:endParaRP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754454"/>
                  </a:ext>
                </a:extLst>
              </a:tr>
            </a:tbl>
          </a:graphicData>
        </a:graphic>
      </p:graphicFrame>
      <p:graphicFrame>
        <p:nvGraphicFramePr>
          <p:cNvPr id="33" name="Chart 32">
            <a:extLst>
              <a:ext uri="{FF2B5EF4-FFF2-40B4-BE49-F238E27FC236}">
                <a16:creationId xmlns:a16="http://schemas.microsoft.com/office/drawing/2014/main" id="{4890108A-92F1-5046-8E9D-9FC9DBC7B365}"/>
              </a:ext>
            </a:extLst>
          </p:cNvPr>
          <p:cNvGraphicFramePr/>
          <p:nvPr>
            <p:extLst>
              <p:ext uri="{D42A27DB-BD31-4B8C-83A1-F6EECF244321}">
                <p14:modId xmlns:p14="http://schemas.microsoft.com/office/powerpoint/2010/main" val="506125129"/>
              </p:ext>
            </p:extLst>
          </p:nvPr>
        </p:nvGraphicFramePr>
        <p:xfrm>
          <a:off x="4051805" y="1597646"/>
          <a:ext cx="5176538" cy="5172568"/>
        </p:xfrm>
        <a:graphic>
          <a:graphicData uri="http://schemas.openxmlformats.org/drawingml/2006/chart">
            <c:chart xmlns:c="http://schemas.openxmlformats.org/drawingml/2006/chart" xmlns:r="http://schemas.openxmlformats.org/officeDocument/2006/relationships" r:id="rId3"/>
          </a:graphicData>
        </a:graphic>
      </p:graphicFrame>
      <p:grpSp>
        <p:nvGrpSpPr>
          <p:cNvPr id="34" name="Group 33">
            <a:extLst>
              <a:ext uri="{FF2B5EF4-FFF2-40B4-BE49-F238E27FC236}">
                <a16:creationId xmlns:a16="http://schemas.microsoft.com/office/drawing/2014/main" id="{9CF74535-781A-304F-8D20-A79E9835B131}"/>
              </a:ext>
            </a:extLst>
          </p:cNvPr>
          <p:cNvGrpSpPr/>
          <p:nvPr/>
        </p:nvGrpSpPr>
        <p:grpSpPr>
          <a:xfrm>
            <a:off x="445925" y="2217442"/>
            <a:ext cx="279014" cy="4325649"/>
            <a:chOff x="787006" y="1490060"/>
            <a:chExt cx="334130" cy="5180129"/>
          </a:xfrm>
        </p:grpSpPr>
        <p:pic>
          <p:nvPicPr>
            <p:cNvPr id="41" name="Graphic 40" descr="Heart outline">
              <a:extLst>
                <a:ext uri="{FF2B5EF4-FFF2-40B4-BE49-F238E27FC236}">
                  <a16:creationId xmlns:a16="http://schemas.microsoft.com/office/drawing/2014/main" id="{59F2D432-AB33-624E-A0E6-70A415D167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006" y="5821038"/>
              <a:ext cx="334130" cy="334130"/>
            </a:xfrm>
            <a:prstGeom prst="rect">
              <a:avLst/>
            </a:prstGeom>
          </p:spPr>
        </p:pic>
        <p:pic>
          <p:nvPicPr>
            <p:cNvPr id="42" name="Graphic 41" descr="Open book outline">
              <a:extLst>
                <a:ext uri="{FF2B5EF4-FFF2-40B4-BE49-F238E27FC236}">
                  <a16:creationId xmlns:a16="http://schemas.microsoft.com/office/drawing/2014/main" id="{85B51508-9773-754A-948D-FEE7F0B4BD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006" y="6336059"/>
              <a:ext cx="334130" cy="334130"/>
            </a:xfrm>
            <a:prstGeom prst="rect">
              <a:avLst/>
            </a:prstGeom>
          </p:spPr>
        </p:pic>
        <p:pic>
          <p:nvPicPr>
            <p:cNvPr id="43" name="Graphic 42" descr="Deciduous tree outline">
              <a:extLst>
                <a:ext uri="{FF2B5EF4-FFF2-40B4-BE49-F238E27FC236}">
                  <a16:creationId xmlns:a16="http://schemas.microsoft.com/office/drawing/2014/main" id="{F7874216-2466-454E-B6A1-E3909AAE91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006" y="1490060"/>
              <a:ext cx="334130" cy="334130"/>
            </a:xfrm>
            <a:prstGeom prst="rect">
              <a:avLst/>
            </a:prstGeom>
          </p:spPr>
        </p:pic>
        <p:pic>
          <p:nvPicPr>
            <p:cNvPr id="44" name="Graphic 43" descr="Deciduous tree outline">
              <a:extLst>
                <a:ext uri="{FF2B5EF4-FFF2-40B4-BE49-F238E27FC236}">
                  <a16:creationId xmlns:a16="http://schemas.microsoft.com/office/drawing/2014/main" id="{763B3B75-448E-E54B-ACE5-F1913B7F26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006" y="4385490"/>
              <a:ext cx="334130" cy="334130"/>
            </a:xfrm>
            <a:prstGeom prst="rect">
              <a:avLst/>
            </a:prstGeom>
          </p:spPr>
        </p:pic>
        <p:pic>
          <p:nvPicPr>
            <p:cNvPr id="50" name="Graphic 49" descr="Deciduous tree outline">
              <a:extLst>
                <a:ext uri="{FF2B5EF4-FFF2-40B4-BE49-F238E27FC236}">
                  <a16:creationId xmlns:a16="http://schemas.microsoft.com/office/drawing/2014/main" id="{D4A4925C-2A37-0F42-BA36-F03691BA0F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006" y="4864006"/>
              <a:ext cx="334130" cy="334130"/>
            </a:xfrm>
            <a:prstGeom prst="rect">
              <a:avLst/>
            </a:prstGeom>
          </p:spPr>
        </p:pic>
        <p:pic>
          <p:nvPicPr>
            <p:cNvPr id="52" name="Graphic 51" descr="Deciduous tree outline">
              <a:extLst>
                <a:ext uri="{FF2B5EF4-FFF2-40B4-BE49-F238E27FC236}">
                  <a16:creationId xmlns:a16="http://schemas.microsoft.com/office/drawing/2014/main" id="{DA813340-5B09-924D-8AA4-517223C8CEF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7006" y="5354689"/>
              <a:ext cx="334130" cy="334130"/>
            </a:xfrm>
            <a:prstGeom prst="rect">
              <a:avLst/>
            </a:prstGeom>
          </p:spPr>
        </p:pic>
        <p:pic>
          <p:nvPicPr>
            <p:cNvPr id="53" name="Graphic 52" descr="Open book outline">
              <a:extLst>
                <a:ext uri="{FF2B5EF4-FFF2-40B4-BE49-F238E27FC236}">
                  <a16:creationId xmlns:a16="http://schemas.microsoft.com/office/drawing/2014/main" id="{68843BB1-DDB0-4B41-BEEE-91EE5E4A4E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006" y="3452792"/>
              <a:ext cx="334130" cy="334130"/>
            </a:xfrm>
            <a:prstGeom prst="rect">
              <a:avLst/>
            </a:prstGeom>
          </p:spPr>
        </p:pic>
        <p:pic>
          <p:nvPicPr>
            <p:cNvPr id="54" name="Graphic 53" descr="Open book outline">
              <a:extLst>
                <a:ext uri="{FF2B5EF4-FFF2-40B4-BE49-F238E27FC236}">
                  <a16:creationId xmlns:a16="http://schemas.microsoft.com/office/drawing/2014/main" id="{D8CA562A-5A25-414D-9B7E-991B70305A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006" y="2471426"/>
              <a:ext cx="334130" cy="334130"/>
            </a:xfrm>
            <a:prstGeom prst="rect">
              <a:avLst/>
            </a:prstGeom>
          </p:spPr>
        </p:pic>
        <p:pic>
          <p:nvPicPr>
            <p:cNvPr id="55" name="Graphic 54" descr="Open book outline">
              <a:extLst>
                <a:ext uri="{FF2B5EF4-FFF2-40B4-BE49-F238E27FC236}">
                  <a16:creationId xmlns:a16="http://schemas.microsoft.com/office/drawing/2014/main" id="{7E7CE239-1ACF-2B49-84FB-DC79DDD51F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006" y="1980743"/>
              <a:ext cx="334130" cy="334130"/>
            </a:xfrm>
            <a:prstGeom prst="rect">
              <a:avLst/>
            </a:prstGeom>
          </p:spPr>
        </p:pic>
        <p:pic>
          <p:nvPicPr>
            <p:cNvPr id="56" name="Graphic 55" descr="Heart outline">
              <a:extLst>
                <a:ext uri="{FF2B5EF4-FFF2-40B4-BE49-F238E27FC236}">
                  <a16:creationId xmlns:a16="http://schemas.microsoft.com/office/drawing/2014/main" id="{2EDE4DA2-EE45-F640-9D88-028D95CA48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006" y="3943475"/>
              <a:ext cx="334130" cy="334130"/>
            </a:xfrm>
            <a:prstGeom prst="rect">
              <a:avLst/>
            </a:prstGeom>
          </p:spPr>
        </p:pic>
        <p:pic>
          <p:nvPicPr>
            <p:cNvPr id="57" name="Graphic 56" descr="Heart outline">
              <a:extLst>
                <a:ext uri="{FF2B5EF4-FFF2-40B4-BE49-F238E27FC236}">
                  <a16:creationId xmlns:a16="http://schemas.microsoft.com/office/drawing/2014/main" id="{87663713-373B-D948-9659-ED621FAF45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7006" y="2962109"/>
              <a:ext cx="334130" cy="334130"/>
            </a:xfrm>
            <a:prstGeom prst="rect">
              <a:avLst/>
            </a:prstGeom>
          </p:spPr>
        </p:pic>
      </p:grpSp>
      <p:sp>
        <p:nvSpPr>
          <p:cNvPr id="58" name="TextBox 57">
            <a:extLst>
              <a:ext uri="{FF2B5EF4-FFF2-40B4-BE49-F238E27FC236}">
                <a16:creationId xmlns:a16="http://schemas.microsoft.com/office/drawing/2014/main" id="{9EE721EC-475C-EC4C-8782-29D493DB650E}"/>
              </a:ext>
            </a:extLst>
          </p:cNvPr>
          <p:cNvSpPr txBox="1"/>
          <p:nvPr/>
        </p:nvSpPr>
        <p:spPr>
          <a:xfrm>
            <a:off x="8525926" y="1752279"/>
            <a:ext cx="1896029" cy="387798"/>
          </a:xfrm>
          <a:prstGeom prst="rect">
            <a:avLst/>
          </a:prstGeom>
          <a:noFill/>
        </p:spPr>
        <p:txBody>
          <a:bodyPr wrap="square" rtlCol="0">
            <a:spAutoFit/>
          </a:bodyPr>
          <a:lstStyle/>
          <a:p>
            <a:pPr>
              <a:lnSpc>
                <a:spcPct val="80000"/>
              </a:lnSpc>
            </a:pPr>
            <a:r>
              <a:rPr lang="en-US" sz="1200" dirty="0">
                <a:solidFill>
                  <a:schemeClr val="tx2"/>
                </a:solidFill>
              </a:rPr>
              <a:t>academics vs. social connections</a:t>
            </a:r>
          </a:p>
        </p:txBody>
      </p:sp>
      <p:sp>
        <p:nvSpPr>
          <p:cNvPr id="59" name="TextBox 58">
            <a:extLst>
              <a:ext uri="{FF2B5EF4-FFF2-40B4-BE49-F238E27FC236}">
                <a16:creationId xmlns:a16="http://schemas.microsoft.com/office/drawing/2014/main" id="{C646E941-5E90-D14E-A265-A99BAD7B1BBB}"/>
              </a:ext>
            </a:extLst>
          </p:cNvPr>
          <p:cNvSpPr txBox="1"/>
          <p:nvPr/>
        </p:nvSpPr>
        <p:spPr>
          <a:xfrm>
            <a:off x="8136796" y="1746375"/>
            <a:ext cx="716794" cy="369332"/>
          </a:xfrm>
          <a:prstGeom prst="rect">
            <a:avLst/>
          </a:prstGeom>
          <a:noFill/>
        </p:spPr>
        <p:txBody>
          <a:bodyPr wrap="square" rtlCol="0">
            <a:spAutoFit/>
          </a:bodyPr>
          <a:lstStyle/>
          <a:p>
            <a:r>
              <a:rPr lang="en-US" b="1" dirty="0">
                <a:solidFill>
                  <a:schemeClr val="tx2"/>
                </a:solidFill>
              </a:rPr>
              <a:t>-14</a:t>
            </a:r>
          </a:p>
        </p:txBody>
      </p:sp>
      <p:sp>
        <p:nvSpPr>
          <p:cNvPr id="60" name="TextBox 59">
            <a:extLst>
              <a:ext uri="{FF2B5EF4-FFF2-40B4-BE49-F238E27FC236}">
                <a16:creationId xmlns:a16="http://schemas.microsoft.com/office/drawing/2014/main" id="{E73A201F-3392-894A-9C3B-81D4D7FF5F6B}"/>
              </a:ext>
            </a:extLst>
          </p:cNvPr>
          <p:cNvSpPr txBox="1"/>
          <p:nvPr/>
        </p:nvSpPr>
        <p:spPr>
          <a:xfrm>
            <a:off x="6388874" y="2942128"/>
            <a:ext cx="1157475" cy="461665"/>
          </a:xfrm>
          <a:prstGeom prst="rect">
            <a:avLst/>
          </a:prstGeom>
          <a:noFill/>
        </p:spPr>
        <p:txBody>
          <a:bodyPr wrap="square" rtlCol="0">
            <a:spAutoFit/>
          </a:bodyPr>
          <a:lstStyle/>
          <a:p>
            <a:r>
              <a:rPr lang="en-US" sz="1200" b="1" dirty="0">
                <a:solidFill>
                  <a:schemeClr val="accent1"/>
                </a:solidFill>
              </a:rPr>
              <a:t>27%</a:t>
            </a:r>
            <a:r>
              <a:rPr lang="en-US" sz="1200" dirty="0"/>
              <a:t> </a:t>
            </a:r>
            <a:r>
              <a:rPr lang="en-US" sz="1200" dirty="0">
                <a:solidFill>
                  <a:schemeClr val="tx2"/>
                </a:solidFill>
              </a:rPr>
              <a:t>among Black Parents</a:t>
            </a:r>
          </a:p>
        </p:txBody>
      </p:sp>
      <p:sp>
        <p:nvSpPr>
          <p:cNvPr id="61" name="TextBox 60">
            <a:extLst>
              <a:ext uri="{FF2B5EF4-FFF2-40B4-BE49-F238E27FC236}">
                <a16:creationId xmlns:a16="http://schemas.microsoft.com/office/drawing/2014/main" id="{B14870BD-818C-7647-BE77-9E2BB768AE5A}"/>
              </a:ext>
            </a:extLst>
          </p:cNvPr>
          <p:cNvSpPr txBox="1"/>
          <p:nvPr/>
        </p:nvSpPr>
        <p:spPr>
          <a:xfrm>
            <a:off x="5455088" y="5360006"/>
            <a:ext cx="1045479" cy="461665"/>
          </a:xfrm>
          <a:prstGeom prst="rect">
            <a:avLst/>
          </a:prstGeom>
          <a:noFill/>
        </p:spPr>
        <p:txBody>
          <a:bodyPr wrap="square" rtlCol="0">
            <a:spAutoFit/>
          </a:bodyPr>
          <a:lstStyle/>
          <a:p>
            <a:r>
              <a:rPr lang="en-US" sz="1200" b="1" dirty="0">
                <a:solidFill>
                  <a:schemeClr val="accent1"/>
                </a:solidFill>
              </a:rPr>
              <a:t>14%</a:t>
            </a:r>
            <a:r>
              <a:rPr lang="en-US" sz="1200" dirty="0"/>
              <a:t> </a:t>
            </a:r>
            <a:r>
              <a:rPr lang="en-US" sz="1200" dirty="0">
                <a:solidFill>
                  <a:schemeClr val="tx2"/>
                </a:solidFill>
              </a:rPr>
              <a:t>among </a:t>
            </a:r>
          </a:p>
          <a:p>
            <a:r>
              <a:rPr lang="en-US" sz="1200" dirty="0">
                <a:solidFill>
                  <a:schemeClr val="tx2"/>
                </a:solidFill>
              </a:rPr>
              <a:t>K-5 Parents</a:t>
            </a:r>
          </a:p>
        </p:txBody>
      </p:sp>
      <p:pic>
        <p:nvPicPr>
          <p:cNvPr id="62" name="Graphic 61" descr="Heart outline">
            <a:extLst>
              <a:ext uri="{FF2B5EF4-FFF2-40B4-BE49-F238E27FC236}">
                <a16:creationId xmlns:a16="http://schemas.microsoft.com/office/drawing/2014/main" id="{0CBC4D73-EBB7-7541-899E-214D7685A0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925" y="1807695"/>
            <a:ext cx="279014" cy="279014"/>
          </a:xfrm>
          <a:prstGeom prst="rect">
            <a:avLst/>
          </a:prstGeom>
        </p:spPr>
      </p:pic>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grpSp>
        <p:nvGrpSpPr>
          <p:cNvPr id="37" name="Group 36">
            <a:extLst>
              <a:ext uri="{FF2B5EF4-FFF2-40B4-BE49-F238E27FC236}">
                <a16:creationId xmlns:a16="http://schemas.microsoft.com/office/drawing/2014/main" id="{EB612605-10BC-654B-976E-B9B788A6B93D}"/>
              </a:ext>
            </a:extLst>
          </p:cNvPr>
          <p:cNvGrpSpPr/>
          <p:nvPr/>
        </p:nvGrpSpPr>
        <p:grpSpPr>
          <a:xfrm>
            <a:off x="7917909" y="2192495"/>
            <a:ext cx="3674431" cy="1583412"/>
            <a:chOff x="8510715" y="3409254"/>
            <a:chExt cx="3059978" cy="1249037"/>
          </a:xfrm>
          <a:effectLst>
            <a:outerShdw dist="88900" dir="3000000" algn="ctr" rotWithShape="0">
              <a:srgbClr val="000000">
                <a:alpha val="10000"/>
              </a:srgbClr>
            </a:outerShdw>
          </a:effectLst>
        </p:grpSpPr>
        <p:sp>
          <p:nvSpPr>
            <p:cNvPr id="38" name="TextBox 37">
              <a:extLst>
                <a:ext uri="{FF2B5EF4-FFF2-40B4-BE49-F238E27FC236}">
                  <a16:creationId xmlns:a16="http://schemas.microsoft.com/office/drawing/2014/main" id="{B82A5494-87CE-5647-BE82-E604D67903A0}"/>
                </a:ext>
              </a:extLst>
            </p:cNvPr>
            <p:cNvSpPr txBox="1"/>
            <p:nvPr/>
          </p:nvSpPr>
          <p:spPr>
            <a:xfrm>
              <a:off x="8510715" y="3409254"/>
              <a:ext cx="3059978" cy="1249037"/>
            </a:xfrm>
            <a:prstGeom prst="roundRect">
              <a:avLst/>
            </a:prstGeom>
            <a:solidFill>
              <a:schemeClr val="bg1"/>
            </a:solidFill>
            <a:ln w="28575">
              <a:solidFill>
                <a:schemeClr val="accent4"/>
              </a:solidFill>
            </a:ln>
          </p:spPr>
          <p:txBody>
            <a:bodyPr wrap="square" lIns="182880" tIns="91440" rIns="91440" bIns="91440" rtlCol="0" anchor="ctr" anchorCtr="0">
              <a:spAutoFit/>
            </a:bodyPr>
            <a:lstStyle/>
            <a:p>
              <a:pPr algn="ctr">
                <a:spcAft>
                  <a:spcPts val="1000"/>
                </a:spcAft>
              </a:pPr>
              <a:r>
                <a:rPr lang="en-US" sz="1400" b="1" dirty="0">
                  <a:solidFill>
                    <a:schemeClr val="tx2"/>
                  </a:solidFill>
                </a:rPr>
                <a:t>Teachers: Top 3</a:t>
              </a:r>
            </a:p>
            <a:p>
              <a:pPr marL="239713">
                <a:spcAft>
                  <a:spcPts val="1000"/>
                </a:spcAft>
              </a:pPr>
              <a:r>
                <a:rPr lang="en-US" sz="1400" b="1" i="1" dirty="0">
                  <a:solidFill>
                    <a:schemeClr val="tx2"/>
                  </a:solidFill>
                </a:rPr>
                <a:t>#1 </a:t>
              </a:r>
              <a:r>
                <a:rPr lang="en-US" sz="1400" dirty="0">
                  <a:solidFill>
                    <a:schemeClr val="tx2"/>
                  </a:solidFill>
                </a:rPr>
                <a:t>Falling behind academically: </a:t>
              </a:r>
              <a:r>
                <a:rPr lang="en-US" sz="1400" b="1" dirty="0">
                  <a:solidFill>
                    <a:schemeClr val="accent1"/>
                  </a:solidFill>
                </a:rPr>
                <a:t>39%</a:t>
              </a:r>
              <a:endParaRPr lang="en-US" sz="1400" b="1" dirty="0">
                <a:solidFill>
                  <a:schemeClr val="accent1"/>
                </a:solidFill>
                <a:cs typeface="Calibri"/>
              </a:endParaRPr>
            </a:p>
            <a:p>
              <a:pPr marL="239713">
                <a:spcAft>
                  <a:spcPts val="1000"/>
                </a:spcAft>
              </a:pPr>
              <a:r>
                <a:rPr lang="en-US" sz="1400" dirty="0">
                  <a:solidFill>
                    <a:schemeClr val="tx2"/>
                  </a:solidFill>
                </a:rPr>
                <a:t>Missing social connections: </a:t>
              </a:r>
              <a:r>
                <a:rPr lang="en-US" sz="1400" b="1" dirty="0">
                  <a:solidFill>
                    <a:schemeClr val="accent1"/>
                  </a:solidFill>
                </a:rPr>
                <a:t>30%</a:t>
              </a:r>
              <a:endParaRPr lang="en-US" sz="1400" b="1" dirty="0">
                <a:solidFill>
                  <a:schemeClr val="accent1"/>
                </a:solidFill>
                <a:cs typeface="Calibri"/>
              </a:endParaRPr>
            </a:p>
            <a:p>
              <a:pPr marL="239713">
                <a:spcAft>
                  <a:spcPts val="1000"/>
                </a:spcAft>
              </a:pPr>
              <a:r>
                <a:rPr lang="en-US" sz="1400" dirty="0">
                  <a:solidFill>
                    <a:schemeClr val="tx2"/>
                  </a:solidFill>
                </a:rPr>
                <a:t>Emotional wellbeing: </a:t>
              </a:r>
              <a:r>
                <a:rPr lang="en-US" sz="1400" b="1" dirty="0">
                  <a:solidFill>
                    <a:schemeClr val="accent1"/>
                  </a:solidFill>
                </a:rPr>
                <a:t>26%</a:t>
              </a:r>
            </a:p>
          </p:txBody>
        </p:sp>
        <p:pic>
          <p:nvPicPr>
            <p:cNvPr id="39" name="Graphic 38" descr="Open book outline">
              <a:extLst>
                <a:ext uri="{FF2B5EF4-FFF2-40B4-BE49-F238E27FC236}">
                  <a16:creationId xmlns:a16="http://schemas.microsoft.com/office/drawing/2014/main" id="{A84D2158-CA57-8641-9D35-8F45BE806DE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2697" y="3761103"/>
              <a:ext cx="230422" cy="230422"/>
            </a:xfrm>
            <a:prstGeom prst="roundRect">
              <a:avLst/>
            </a:prstGeom>
          </p:spPr>
        </p:pic>
        <p:pic>
          <p:nvPicPr>
            <p:cNvPr id="40" name="Graphic 39" descr="Heart outline">
              <a:extLst>
                <a:ext uri="{FF2B5EF4-FFF2-40B4-BE49-F238E27FC236}">
                  <a16:creationId xmlns:a16="http://schemas.microsoft.com/office/drawing/2014/main" id="{80CCF314-BD05-8A4B-BECB-87132A33BDF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40799" y="4051553"/>
              <a:ext cx="230422" cy="230422"/>
            </a:xfrm>
            <a:prstGeom prst="roundRect">
              <a:avLst/>
            </a:prstGeom>
          </p:spPr>
        </p:pic>
        <p:pic>
          <p:nvPicPr>
            <p:cNvPr id="45" name="Graphic 44" descr="Heart outline">
              <a:extLst>
                <a:ext uri="{FF2B5EF4-FFF2-40B4-BE49-F238E27FC236}">
                  <a16:creationId xmlns:a16="http://schemas.microsoft.com/office/drawing/2014/main" id="{6F214A62-323D-BB42-8403-8D30870DC8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22783" y="4340207"/>
              <a:ext cx="230422" cy="230422"/>
            </a:xfrm>
            <a:prstGeom prst="roundRect">
              <a:avLst/>
            </a:prstGeom>
          </p:spPr>
        </p:pic>
      </p:grpSp>
      <p:grpSp>
        <p:nvGrpSpPr>
          <p:cNvPr id="46" name="Group 45">
            <a:extLst>
              <a:ext uri="{FF2B5EF4-FFF2-40B4-BE49-F238E27FC236}">
                <a16:creationId xmlns:a16="http://schemas.microsoft.com/office/drawing/2014/main" id="{A2D4498E-0154-7048-91BD-D3BC237CCA86}"/>
              </a:ext>
            </a:extLst>
          </p:cNvPr>
          <p:cNvGrpSpPr/>
          <p:nvPr/>
        </p:nvGrpSpPr>
        <p:grpSpPr>
          <a:xfrm>
            <a:off x="7938563" y="3948331"/>
            <a:ext cx="3674429" cy="1583412"/>
            <a:chOff x="8510716" y="3409253"/>
            <a:chExt cx="3059977" cy="1249037"/>
          </a:xfrm>
          <a:effectLst>
            <a:outerShdw dist="88900" dir="3000000" algn="ctr" rotWithShape="0">
              <a:srgbClr val="000000">
                <a:alpha val="10000"/>
              </a:srgbClr>
            </a:outerShdw>
          </a:effectLst>
        </p:grpSpPr>
        <p:sp>
          <p:nvSpPr>
            <p:cNvPr id="47" name="TextBox 46">
              <a:extLst>
                <a:ext uri="{FF2B5EF4-FFF2-40B4-BE49-F238E27FC236}">
                  <a16:creationId xmlns:a16="http://schemas.microsoft.com/office/drawing/2014/main" id="{574A726F-EC3F-634E-A6E2-294BB15E9154}"/>
                </a:ext>
              </a:extLst>
            </p:cNvPr>
            <p:cNvSpPr txBox="1"/>
            <p:nvPr/>
          </p:nvSpPr>
          <p:spPr>
            <a:xfrm>
              <a:off x="8510716" y="3409253"/>
              <a:ext cx="3059977" cy="1249037"/>
            </a:xfrm>
            <a:prstGeom prst="roundRect">
              <a:avLst/>
            </a:prstGeom>
            <a:ln w="28575"/>
          </p:spPr>
          <p:style>
            <a:lnRef idx="2">
              <a:schemeClr val="accent3"/>
            </a:lnRef>
            <a:fillRef idx="1">
              <a:schemeClr val="lt1"/>
            </a:fillRef>
            <a:effectRef idx="0">
              <a:schemeClr val="accent3"/>
            </a:effectRef>
            <a:fontRef idx="minor">
              <a:schemeClr val="dk1"/>
            </a:fontRef>
          </p:style>
          <p:txBody>
            <a:bodyPr wrap="square" lIns="182880" tIns="91440" rIns="91440" bIns="91440" rtlCol="0" anchor="ctr" anchorCtr="0">
              <a:spAutoFit/>
            </a:bodyPr>
            <a:lstStyle/>
            <a:p>
              <a:pPr algn="ctr">
                <a:spcAft>
                  <a:spcPts val="1000"/>
                </a:spcAft>
              </a:pPr>
              <a:r>
                <a:rPr lang="en-US" sz="1400" b="1" dirty="0">
                  <a:solidFill>
                    <a:schemeClr val="tx2"/>
                  </a:solidFill>
                </a:rPr>
                <a:t>OST Providers : Top 3</a:t>
              </a:r>
            </a:p>
            <a:p>
              <a:pPr marL="239713">
                <a:spcAft>
                  <a:spcPts val="1000"/>
                </a:spcAft>
              </a:pPr>
              <a:r>
                <a:rPr lang="en-US" sz="1400" b="1" i="1" dirty="0">
                  <a:solidFill>
                    <a:schemeClr val="tx2"/>
                  </a:solidFill>
                </a:rPr>
                <a:t>#1 </a:t>
              </a:r>
              <a:r>
                <a:rPr lang="en-US" sz="1400" dirty="0">
                  <a:solidFill>
                    <a:schemeClr val="tx2"/>
                  </a:solidFill>
                </a:rPr>
                <a:t>Emotional wellbeing: </a:t>
              </a:r>
              <a:r>
                <a:rPr lang="en-US" sz="1400" b="1" dirty="0">
                  <a:solidFill>
                    <a:schemeClr val="accent1"/>
                  </a:solidFill>
                </a:rPr>
                <a:t>26%</a:t>
              </a:r>
            </a:p>
            <a:p>
              <a:pPr marL="239713">
                <a:spcAft>
                  <a:spcPts val="1000"/>
                </a:spcAft>
              </a:pPr>
              <a:r>
                <a:rPr lang="en-US" sz="1400" dirty="0">
                  <a:solidFill>
                    <a:schemeClr val="tx2"/>
                  </a:solidFill>
                </a:rPr>
                <a:t>Falling behind academically: </a:t>
              </a:r>
              <a:r>
                <a:rPr lang="en-US" sz="1400" b="1" dirty="0">
                  <a:solidFill>
                    <a:schemeClr val="accent1"/>
                  </a:solidFill>
                </a:rPr>
                <a:t>22%</a:t>
              </a:r>
            </a:p>
            <a:p>
              <a:pPr marL="239713">
                <a:spcAft>
                  <a:spcPts val="1000"/>
                </a:spcAft>
              </a:pPr>
              <a:r>
                <a:rPr lang="en-US" sz="1400" dirty="0">
                  <a:solidFill>
                    <a:schemeClr val="tx2"/>
                  </a:solidFill>
                </a:rPr>
                <a:t>Access to basic necessities: </a:t>
              </a:r>
              <a:r>
                <a:rPr lang="en-US" sz="1400" b="1" dirty="0">
                  <a:solidFill>
                    <a:schemeClr val="accent1"/>
                  </a:solidFill>
                </a:rPr>
                <a:t>20%</a:t>
              </a:r>
            </a:p>
          </p:txBody>
        </p:sp>
        <p:pic>
          <p:nvPicPr>
            <p:cNvPr id="48" name="Graphic 47" descr="Open book outline">
              <a:extLst>
                <a:ext uri="{FF2B5EF4-FFF2-40B4-BE49-F238E27FC236}">
                  <a16:creationId xmlns:a16="http://schemas.microsoft.com/office/drawing/2014/main" id="{8D60A463-7295-FC4D-B452-75A765AECC7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40801" y="4067654"/>
              <a:ext cx="228447" cy="228447"/>
            </a:xfrm>
            <a:prstGeom prst="roundRect">
              <a:avLst/>
            </a:prstGeom>
          </p:spPr>
        </p:pic>
        <p:pic>
          <p:nvPicPr>
            <p:cNvPr id="49" name="Graphic 48" descr="Heart outline">
              <a:extLst>
                <a:ext uri="{FF2B5EF4-FFF2-40B4-BE49-F238E27FC236}">
                  <a16:creationId xmlns:a16="http://schemas.microsoft.com/office/drawing/2014/main" id="{D5AFEC4F-9FD4-BB46-A5D7-2AB924D7A31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40801" y="3782134"/>
              <a:ext cx="230422" cy="230422"/>
            </a:xfrm>
            <a:prstGeom prst="roundRect">
              <a:avLst/>
            </a:prstGeom>
          </p:spPr>
        </p:pic>
      </p:grpSp>
      <p:pic>
        <p:nvPicPr>
          <p:cNvPr id="35" name="Graphic 34" descr="Heart outline">
            <a:extLst>
              <a:ext uri="{FF2B5EF4-FFF2-40B4-BE49-F238E27FC236}">
                <a16:creationId xmlns:a16="http://schemas.microsoft.com/office/drawing/2014/main" id="{2C23613C-7C81-4ADD-8A01-F8C00AC851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3204" y="5143896"/>
            <a:ext cx="279014" cy="279014"/>
          </a:xfrm>
          <a:prstGeom prst="rect">
            <a:avLst/>
          </a:prstGeom>
        </p:spPr>
      </p:pic>
      <p:sp>
        <p:nvSpPr>
          <p:cNvPr id="3" name="TextBox 2">
            <a:extLst>
              <a:ext uri="{FF2B5EF4-FFF2-40B4-BE49-F238E27FC236}">
                <a16:creationId xmlns:a16="http://schemas.microsoft.com/office/drawing/2014/main" id="{0CA386D9-CBF9-49B9-9293-AF2A5CDC337A}"/>
              </a:ext>
            </a:extLst>
          </p:cNvPr>
          <p:cNvSpPr txBox="1"/>
          <p:nvPr/>
        </p:nvSpPr>
        <p:spPr>
          <a:xfrm>
            <a:off x="7836682" y="5858867"/>
            <a:ext cx="3868234" cy="276999"/>
          </a:xfrm>
          <a:prstGeom prst="rect">
            <a:avLst/>
          </a:prstGeom>
          <a:noFill/>
        </p:spPr>
        <p:txBody>
          <a:bodyPr wrap="square" rtlCol="0">
            <a:spAutoFit/>
          </a:bodyPr>
          <a:lstStyle/>
          <a:p>
            <a:pPr algn="ctr"/>
            <a:r>
              <a:rPr lang="en-US" sz="1200" dirty="0">
                <a:solidFill>
                  <a:schemeClr val="bg1"/>
                </a:solidFill>
                <a:latin typeface="+mj-lt"/>
              </a:rPr>
              <a:t>From February - March 2021 quantitative survey</a:t>
            </a:r>
            <a:endParaRPr lang="en-US" sz="1200" dirty="0"/>
          </a:p>
        </p:txBody>
      </p:sp>
    </p:spTree>
    <p:extLst>
      <p:ext uri="{BB962C8B-B14F-4D97-AF65-F5344CB8AC3E}">
        <p14:creationId xmlns:p14="http://schemas.microsoft.com/office/powerpoint/2010/main" val="62612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7CC9-2981-7944-8350-40A80ED3E056}"/>
              </a:ext>
            </a:extLst>
          </p:cNvPr>
          <p:cNvSpPr>
            <a:spLocks noGrp="1"/>
          </p:cNvSpPr>
          <p:nvPr>
            <p:ph type="ctrTitle"/>
          </p:nvPr>
        </p:nvSpPr>
        <p:spPr>
          <a:xfrm>
            <a:off x="399348" y="2162187"/>
            <a:ext cx="11393303" cy="1263008"/>
          </a:xfrm>
        </p:spPr>
        <p:txBody>
          <a:bodyPr/>
          <a:lstStyle/>
          <a:p>
            <a:r>
              <a:rPr lang="en-US" sz="3600" dirty="0">
                <a:latin typeface="Arial" panose="020B0604020202020204" pitchFamily="34" charset="0"/>
                <a:cs typeface="Arial" panose="020B0604020202020204" pitchFamily="34" charset="0"/>
              </a:rPr>
              <a:t>Majority of Parents Prioritize Out-of-School Time Programs That Provide Learning Beyond School</a:t>
            </a:r>
          </a:p>
        </p:txBody>
      </p:sp>
      <p:pic>
        <p:nvPicPr>
          <p:cNvPr id="3" name="Picture 2" descr="REFLECT ON INTERESTS">
            <a:extLst>
              <a:ext uri="{FF2B5EF4-FFF2-40B4-BE49-F238E27FC236}">
                <a16:creationId xmlns:a16="http://schemas.microsoft.com/office/drawing/2014/main" id="{0E138781-9490-48FB-A33B-06C1F42F4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540" y="3798679"/>
            <a:ext cx="2896867" cy="275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7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E4EFFAB2-DE99-524B-97E8-F0CE8F9AD5E0}"/>
              </a:ext>
            </a:extLst>
          </p:cNvPr>
          <p:cNvGraphicFramePr/>
          <p:nvPr>
            <p:extLst>
              <p:ext uri="{D42A27DB-BD31-4B8C-83A1-F6EECF244321}">
                <p14:modId xmlns:p14="http://schemas.microsoft.com/office/powerpoint/2010/main" val="3031075246"/>
              </p:ext>
            </p:extLst>
          </p:nvPr>
        </p:nvGraphicFramePr>
        <p:xfrm>
          <a:off x="5504200" y="1691680"/>
          <a:ext cx="6447628" cy="44907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 Majority of Families Surveyed </a:t>
            </a:r>
            <a:br>
              <a:rPr lang="en-US" dirty="0"/>
            </a:br>
            <a:r>
              <a:rPr lang="en-US" dirty="0"/>
              <a:t>Enroll Their Child in an OST Program</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p:txBody>
          <a:bodyPr/>
          <a:lstStyle/>
          <a:p>
            <a:r>
              <a:rPr lang="en-US" b="1"/>
              <a:t>LEARNING HEROES: PASSION, PURPOSE &amp; VOICE</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9</a:t>
            </a:fld>
            <a:endParaRPr lang="en-US" dirty="0"/>
          </a:p>
        </p:txBody>
      </p:sp>
      <p:sp>
        <p:nvSpPr>
          <p:cNvPr id="6" name="Rounded Rectangle 5">
            <a:extLst>
              <a:ext uri="{FF2B5EF4-FFF2-40B4-BE49-F238E27FC236}">
                <a16:creationId xmlns:a16="http://schemas.microsoft.com/office/drawing/2014/main" id="{2A1EA403-ACE6-0842-8C33-C9B28F0DA13E}"/>
              </a:ext>
            </a:extLst>
          </p:cNvPr>
          <p:cNvSpPr>
            <a:spLocks noChangeAspect="1"/>
          </p:cNvSpPr>
          <p:nvPr/>
        </p:nvSpPr>
        <p:spPr>
          <a:xfrm>
            <a:off x="423184" y="3214016"/>
            <a:ext cx="4687740" cy="2651677"/>
          </a:xfrm>
          <a:prstGeom prst="roundRect">
            <a:avLst>
              <a:gd name="adj" fmla="val 29272"/>
            </a:avLst>
          </a:prstGeom>
          <a:solidFill>
            <a:schemeClr val="accent1"/>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Out of School Time (OST) Definition: </a:t>
            </a:r>
            <a:r>
              <a:rPr lang="en-US" sz="1600" dirty="0">
                <a:solidFill>
                  <a:schemeClr val="bg1"/>
                </a:solidFill>
              </a:rPr>
              <a:t>Programs that your child/children might participate in outside of school hours and/or the regular classroom schedule. These are programs that have a learning or skills component, with organized activities and/or learning opportunities, in addition to providing childcare, and may be offered before or afterschool or on weekends, online, or in person. </a:t>
            </a:r>
          </a:p>
        </p:txBody>
      </p:sp>
      <p:sp>
        <p:nvSpPr>
          <p:cNvPr id="12" name="TextBox 11">
            <a:extLst>
              <a:ext uri="{FF2B5EF4-FFF2-40B4-BE49-F238E27FC236}">
                <a16:creationId xmlns:a16="http://schemas.microsoft.com/office/drawing/2014/main" id="{7DCD6C31-0093-2E4B-9A23-BC5044B8478B}"/>
              </a:ext>
            </a:extLst>
          </p:cNvPr>
          <p:cNvSpPr txBox="1"/>
          <p:nvPr/>
        </p:nvSpPr>
        <p:spPr>
          <a:xfrm>
            <a:off x="779911" y="1506055"/>
            <a:ext cx="4164122" cy="1103892"/>
          </a:xfrm>
          <a:prstGeom prst="rect">
            <a:avLst/>
          </a:prstGeom>
          <a:noFill/>
        </p:spPr>
        <p:txBody>
          <a:bodyPr wrap="square">
            <a:spAutoFit/>
          </a:bodyPr>
          <a:lstStyle/>
          <a:p>
            <a:pPr algn="ctr">
              <a:lnSpc>
                <a:spcPct val="80000"/>
              </a:lnSpc>
            </a:pPr>
            <a:r>
              <a:rPr lang="en-US" sz="4800" b="1" dirty="0">
                <a:solidFill>
                  <a:schemeClr val="accent1"/>
                </a:solidFill>
              </a:rPr>
              <a:t>65% </a:t>
            </a:r>
          </a:p>
          <a:p>
            <a:pPr algn="ctr">
              <a:lnSpc>
                <a:spcPct val="80000"/>
              </a:lnSpc>
            </a:pPr>
            <a:r>
              <a:rPr lang="en-US" sz="1600" dirty="0">
                <a:solidFill>
                  <a:schemeClr val="tx2"/>
                </a:solidFill>
              </a:rPr>
              <a:t>of Parents have children in an OST program</a:t>
            </a:r>
          </a:p>
          <a:p>
            <a:pPr algn="ctr">
              <a:lnSpc>
                <a:spcPct val="80000"/>
              </a:lnSpc>
              <a:spcBef>
                <a:spcPts val="400"/>
              </a:spcBef>
              <a:spcAft>
                <a:spcPts val="400"/>
              </a:spcAft>
            </a:pPr>
            <a:r>
              <a:rPr lang="en-US" sz="1400" i="1" dirty="0">
                <a:solidFill>
                  <a:schemeClr val="tx2"/>
                </a:solidFill>
              </a:rPr>
              <a:t>Average 2 programs each</a:t>
            </a:r>
            <a:endParaRPr lang="en-US" i="1" dirty="0">
              <a:solidFill>
                <a:schemeClr val="tx2"/>
              </a:solidFill>
            </a:endParaRPr>
          </a:p>
        </p:txBody>
      </p:sp>
      <p:sp>
        <p:nvSpPr>
          <p:cNvPr id="20" name="TextBox 19">
            <a:extLst>
              <a:ext uri="{FF2B5EF4-FFF2-40B4-BE49-F238E27FC236}">
                <a16:creationId xmlns:a16="http://schemas.microsoft.com/office/drawing/2014/main" id="{9AD17BC4-D853-B545-9BFA-745AD5D8753B}"/>
              </a:ext>
            </a:extLst>
          </p:cNvPr>
          <p:cNvSpPr txBox="1"/>
          <p:nvPr/>
        </p:nvSpPr>
        <p:spPr>
          <a:xfrm>
            <a:off x="6917404" y="1934884"/>
            <a:ext cx="3746394" cy="307777"/>
          </a:xfrm>
          <a:prstGeom prst="rect">
            <a:avLst/>
          </a:prstGeom>
          <a:noFill/>
        </p:spPr>
        <p:txBody>
          <a:bodyPr wrap="square" rtlCol="0">
            <a:spAutoFit/>
          </a:bodyPr>
          <a:lstStyle/>
          <a:p>
            <a:pPr algn="ctr"/>
            <a:r>
              <a:rPr lang="en-US" sz="1400" i="1" dirty="0">
                <a:solidFill>
                  <a:srgbClr val="6A6A6A"/>
                </a:solidFill>
              </a:rPr>
              <a:t>+ Most popular within each category</a:t>
            </a:r>
          </a:p>
        </p:txBody>
      </p:sp>
      <p:cxnSp>
        <p:nvCxnSpPr>
          <p:cNvPr id="7" name="Straight Connector 6">
            <a:extLst>
              <a:ext uri="{FF2B5EF4-FFF2-40B4-BE49-F238E27FC236}">
                <a16:creationId xmlns:a16="http://schemas.microsoft.com/office/drawing/2014/main" id="{135317D9-B73D-F442-9744-74955D454CD7}"/>
              </a:ext>
            </a:extLst>
          </p:cNvPr>
          <p:cNvCxnSpPr>
            <a:cxnSpLocks/>
            <a:stCxn id="14" idx="0"/>
          </p:cNvCxnSpPr>
          <p:nvPr/>
        </p:nvCxnSpPr>
        <p:spPr>
          <a:xfrm flipH="1" flipV="1">
            <a:off x="10639273" y="3875965"/>
            <a:ext cx="648494" cy="35611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7455459-9010-9740-B522-7CC5EF3CC667}"/>
              </a:ext>
            </a:extLst>
          </p:cNvPr>
          <p:cNvSpPr txBox="1"/>
          <p:nvPr/>
        </p:nvSpPr>
        <p:spPr>
          <a:xfrm>
            <a:off x="10722462" y="4232077"/>
            <a:ext cx="1130610" cy="307777"/>
          </a:xfrm>
          <a:prstGeom prst="rect">
            <a:avLst/>
          </a:prstGeom>
          <a:noFill/>
        </p:spPr>
        <p:txBody>
          <a:bodyPr wrap="square" rtlCol="0">
            <a:spAutoFit/>
          </a:bodyPr>
          <a:lstStyle/>
          <a:p>
            <a:r>
              <a:rPr lang="en-US" sz="1400" b="1" dirty="0">
                <a:solidFill>
                  <a:schemeClr val="tx2"/>
                </a:solidFill>
              </a:rPr>
              <a:t>59% </a:t>
            </a:r>
            <a:r>
              <a:rPr lang="en-US" sz="1400" dirty="0">
                <a:solidFill>
                  <a:schemeClr val="tx2"/>
                </a:solidFill>
              </a:rPr>
              <a:t>Sports</a:t>
            </a:r>
          </a:p>
        </p:txBody>
      </p:sp>
      <p:sp>
        <p:nvSpPr>
          <p:cNvPr id="25" name="TextBox 24">
            <a:extLst>
              <a:ext uri="{FF2B5EF4-FFF2-40B4-BE49-F238E27FC236}">
                <a16:creationId xmlns:a16="http://schemas.microsoft.com/office/drawing/2014/main" id="{26CA7777-3561-164A-80C5-984CB5C703CC}"/>
              </a:ext>
            </a:extLst>
          </p:cNvPr>
          <p:cNvSpPr txBox="1"/>
          <p:nvPr/>
        </p:nvSpPr>
        <p:spPr>
          <a:xfrm>
            <a:off x="6244676" y="2242661"/>
            <a:ext cx="1345457" cy="307777"/>
          </a:xfrm>
          <a:prstGeom prst="rect">
            <a:avLst/>
          </a:prstGeom>
          <a:noFill/>
        </p:spPr>
        <p:txBody>
          <a:bodyPr wrap="square" rtlCol="0">
            <a:spAutoFit/>
          </a:bodyPr>
          <a:lstStyle/>
          <a:p>
            <a:r>
              <a:rPr lang="en-US" sz="1400" b="1" dirty="0">
                <a:solidFill>
                  <a:schemeClr val="tx2"/>
                </a:solidFill>
              </a:rPr>
              <a:t>59% </a:t>
            </a:r>
            <a:r>
              <a:rPr lang="en-US" sz="1400" dirty="0">
                <a:solidFill>
                  <a:schemeClr val="tx2"/>
                </a:solidFill>
              </a:rPr>
              <a:t>Religious</a:t>
            </a:r>
          </a:p>
        </p:txBody>
      </p:sp>
      <p:cxnSp>
        <p:nvCxnSpPr>
          <p:cNvPr id="29" name="Straight Connector 28">
            <a:extLst>
              <a:ext uri="{FF2B5EF4-FFF2-40B4-BE49-F238E27FC236}">
                <a16:creationId xmlns:a16="http://schemas.microsoft.com/office/drawing/2014/main" id="{151E825F-9960-254B-8E88-C44EFD82508A}"/>
              </a:ext>
            </a:extLst>
          </p:cNvPr>
          <p:cNvCxnSpPr>
            <a:cxnSpLocks/>
          </p:cNvCxnSpPr>
          <p:nvPr/>
        </p:nvCxnSpPr>
        <p:spPr>
          <a:xfrm>
            <a:off x="6875327" y="2550438"/>
            <a:ext cx="450506" cy="261874"/>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EEEB84-947B-E645-A4D2-D7FB9451E145}"/>
              </a:ext>
            </a:extLst>
          </p:cNvPr>
          <p:cNvSpPr txBox="1"/>
          <p:nvPr/>
        </p:nvSpPr>
        <p:spPr>
          <a:xfrm>
            <a:off x="5320050" y="3900288"/>
            <a:ext cx="1345457" cy="307777"/>
          </a:xfrm>
          <a:prstGeom prst="rect">
            <a:avLst/>
          </a:prstGeom>
          <a:noFill/>
        </p:spPr>
        <p:txBody>
          <a:bodyPr wrap="square" rtlCol="0">
            <a:spAutoFit/>
          </a:bodyPr>
          <a:lstStyle/>
          <a:p>
            <a:r>
              <a:rPr lang="en-US" sz="1400" b="1" dirty="0">
                <a:solidFill>
                  <a:schemeClr val="tx2"/>
                </a:solidFill>
              </a:rPr>
              <a:t>43% </a:t>
            </a:r>
            <a:r>
              <a:rPr lang="en-US" sz="1400" dirty="0">
                <a:solidFill>
                  <a:schemeClr val="tx2"/>
                </a:solidFill>
              </a:rPr>
              <a:t>Scouting</a:t>
            </a:r>
          </a:p>
        </p:txBody>
      </p:sp>
      <p:cxnSp>
        <p:nvCxnSpPr>
          <p:cNvPr id="34" name="Straight Connector 33">
            <a:extLst>
              <a:ext uri="{FF2B5EF4-FFF2-40B4-BE49-F238E27FC236}">
                <a16:creationId xmlns:a16="http://schemas.microsoft.com/office/drawing/2014/main" id="{A0D57F2C-9380-AB43-8E42-A416A9B96611}"/>
              </a:ext>
            </a:extLst>
          </p:cNvPr>
          <p:cNvCxnSpPr>
            <a:cxnSpLocks/>
          </p:cNvCxnSpPr>
          <p:nvPr/>
        </p:nvCxnSpPr>
        <p:spPr>
          <a:xfrm flipV="1">
            <a:off x="6531429" y="4054176"/>
            <a:ext cx="266281" cy="1"/>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C8A23AD-CE4D-8744-B608-688B8637A39E}"/>
              </a:ext>
            </a:extLst>
          </p:cNvPr>
          <p:cNvSpPr txBox="1"/>
          <p:nvPr/>
        </p:nvSpPr>
        <p:spPr>
          <a:xfrm>
            <a:off x="6202598" y="5951549"/>
            <a:ext cx="1345457" cy="307777"/>
          </a:xfrm>
          <a:prstGeom prst="rect">
            <a:avLst/>
          </a:prstGeom>
          <a:noFill/>
        </p:spPr>
        <p:txBody>
          <a:bodyPr wrap="square" rtlCol="0">
            <a:spAutoFit/>
          </a:bodyPr>
          <a:lstStyle/>
          <a:p>
            <a:r>
              <a:rPr lang="en-US" sz="1400" b="1" dirty="0">
                <a:solidFill>
                  <a:schemeClr val="tx2"/>
                </a:solidFill>
              </a:rPr>
              <a:t>37% </a:t>
            </a:r>
            <a:r>
              <a:rPr lang="en-US" sz="1400" dirty="0">
                <a:solidFill>
                  <a:schemeClr val="tx2"/>
                </a:solidFill>
              </a:rPr>
              <a:t>At school</a:t>
            </a:r>
          </a:p>
        </p:txBody>
      </p:sp>
      <p:cxnSp>
        <p:nvCxnSpPr>
          <p:cNvPr id="40" name="Straight Connector 39">
            <a:extLst>
              <a:ext uri="{FF2B5EF4-FFF2-40B4-BE49-F238E27FC236}">
                <a16:creationId xmlns:a16="http://schemas.microsoft.com/office/drawing/2014/main" id="{D4B6D9C1-05D6-BD44-ACD2-BA12DB455343}"/>
              </a:ext>
            </a:extLst>
          </p:cNvPr>
          <p:cNvCxnSpPr>
            <a:cxnSpLocks/>
          </p:cNvCxnSpPr>
          <p:nvPr/>
        </p:nvCxnSpPr>
        <p:spPr>
          <a:xfrm flipV="1">
            <a:off x="6875327" y="5521393"/>
            <a:ext cx="530489" cy="4098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320115"/>
      </p:ext>
    </p:extLst>
  </p:cSld>
  <p:clrMapOvr>
    <a:masterClrMapping/>
  </p:clrMapOvr>
</p:sld>
</file>

<file path=ppt/theme/theme1.xml><?xml version="1.0" encoding="utf-8"?>
<a:theme xmlns:a="http://schemas.openxmlformats.org/drawingml/2006/main" name="Office Theme">
  <a:themeElements>
    <a:clrScheme name="NEW Learning Heroes">
      <a:dk1>
        <a:srgbClr val="2B3C46"/>
      </a:dk1>
      <a:lt1>
        <a:srgbClr val="FFFFFF"/>
      </a:lt1>
      <a:dk2>
        <a:srgbClr val="114470"/>
      </a:dk2>
      <a:lt2>
        <a:srgbClr val="E7E6E6"/>
      </a:lt2>
      <a:accent1>
        <a:srgbClr val="167BBF"/>
      </a:accent1>
      <a:accent2>
        <a:srgbClr val="EC4242"/>
      </a:accent2>
      <a:accent3>
        <a:srgbClr val="00BA30"/>
      </a:accent3>
      <a:accent4>
        <a:srgbClr val="FFC72B"/>
      </a:accent4>
      <a:accent5>
        <a:srgbClr val="6CABE4"/>
      </a:accent5>
      <a:accent6>
        <a:srgbClr val="FF7400"/>
      </a:accent6>
      <a:hlink>
        <a:srgbClr val="A8100D"/>
      </a:hlink>
      <a:folHlink>
        <a:srgbClr val="EC42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Theme">
  <a:themeElements>
    <a:clrScheme name="New Edge Palette">
      <a:dk1>
        <a:sysClr val="windowText" lastClr="000000"/>
      </a:dk1>
      <a:lt1>
        <a:sysClr val="window" lastClr="FFFFFF"/>
      </a:lt1>
      <a:dk2>
        <a:srgbClr val="003E7E"/>
      </a:dk2>
      <a:lt2>
        <a:srgbClr val="B9E0F7"/>
      </a:lt2>
      <a:accent1>
        <a:srgbClr val="0067B1"/>
      </a:accent1>
      <a:accent2>
        <a:srgbClr val="0096D6"/>
      </a:accent2>
      <a:accent3>
        <a:srgbClr val="B9E0F7"/>
      </a:accent3>
      <a:accent4>
        <a:srgbClr val="6A737B"/>
      </a:accent4>
      <a:accent5>
        <a:srgbClr val="FDBB30"/>
      </a:accent5>
      <a:accent6>
        <a:srgbClr val="D9531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61A241-605E-4789-A8F9-7403DFF61F1F}" vid="{9E019A81-4037-4634-9A9E-30CD4E732F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 Edge Palette">
    <a:dk1>
      <a:sysClr val="windowText" lastClr="000000"/>
    </a:dk1>
    <a:lt1>
      <a:sysClr val="window" lastClr="FFFFFF"/>
    </a:lt1>
    <a:dk2>
      <a:srgbClr val="003E7E"/>
    </a:dk2>
    <a:lt2>
      <a:srgbClr val="B9E0F7"/>
    </a:lt2>
    <a:accent1>
      <a:srgbClr val="0067B1"/>
    </a:accent1>
    <a:accent2>
      <a:srgbClr val="0096D6"/>
    </a:accent2>
    <a:accent3>
      <a:srgbClr val="B9E0F7"/>
    </a:accent3>
    <a:accent4>
      <a:srgbClr val="6A737B"/>
    </a:accent4>
    <a:accent5>
      <a:srgbClr val="FDBB30"/>
    </a:accent5>
    <a:accent6>
      <a:srgbClr val="D9531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8334</TotalTime>
  <Words>5284</Words>
  <Application>Microsoft Office PowerPoint</Application>
  <PresentationFormat>Widescreen</PresentationFormat>
  <Paragraphs>761</Paragraphs>
  <Slides>33</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12 pt. Helvetica* 45 Light   02</vt:lpstr>
      <vt:lpstr>Arial</vt:lpstr>
      <vt:lpstr>Calibri</vt:lpstr>
      <vt:lpstr>Gill Sans</vt:lpstr>
      <vt:lpstr>Myriad Pro</vt:lpstr>
      <vt:lpstr>Proxima Nova</vt:lpstr>
      <vt:lpstr>Proxima Nova Rg</vt:lpstr>
      <vt:lpstr>Rubik</vt:lpstr>
      <vt:lpstr>Segoe UI</vt:lpstr>
      <vt:lpstr>STIXGeneral-Regular</vt:lpstr>
      <vt:lpstr>Symbol</vt:lpstr>
      <vt:lpstr>Office Theme</vt:lpstr>
      <vt:lpstr>Edge Theme</vt:lpstr>
      <vt:lpstr>PowerPoint Presentation</vt:lpstr>
      <vt:lpstr>Research Purpose</vt:lpstr>
      <vt:lpstr>Research Methodology</vt:lpstr>
      <vt:lpstr>Research Advisors </vt:lpstr>
      <vt:lpstr> Key Insights &amp; Implications</vt:lpstr>
      <vt:lpstr>What Keeps Parents Up at Night</vt:lpstr>
      <vt:lpstr>Parent Concerns for Children | Social Connections Top the List</vt:lpstr>
      <vt:lpstr>Majority of Parents Prioritize Out-of-School Time Programs That Provide Learning Beyond School</vt:lpstr>
      <vt:lpstr> Majority of Families Surveyed  Enroll Their Child in an OST Program</vt:lpstr>
      <vt:lpstr>Parents Choose Programs Through  Multiple Pathways</vt:lpstr>
      <vt:lpstr>Word of Mouth | Most Common Way to Find a Program </vt:lpstr>
      <vt:lpstr>“Extracurricular” Is the Most Commonly Used Name</vt:lpstr>
      <vt:lpstr> Developing Life Skills |  There Are Distinct  Yet Reinforcing Roles  </vt:lpstr>
      <vt:lpstr>Child Centered | Key Value Proposition for  Out-of-School Time Programs   </vt:lpstr>
      <vt:lpstr>Value Proposition | Key Themes</vt:lpstr>
      <vt:lpstr>For Parents | Child Centered is a Consistent Theme</vt:lpstr>
      <vt:lpstr> Child-Centered Indicators Drive  Definition of Quality </vt:lpstr>
      <vt:lpstr>An Equity Lens | Access to Child-Centered Experiences </vt:lpstr>
      <vt:lpstr>Regardless of Race or Ethnicity, OST Parents  Report a Higher Socioeconomic Status </vt:lpstr>
      <vt:lpstr>Ratings of Quality | Perceptions Lower  Among Families In Low/No-Cost Programs</vt:lpstr>
      <vt:lpstr>Qualitative Follow-up Documented Barriers</vt:lpstr>
      <vt:lpstr>OST Parents Report Their Children  Doing Better Academically</vt:lpstr>
      <vt:lpstr>OST Parents Report Their Children Doing Better Academically Across Subgroups</vt:lpstr>
      <vt:lpstr>PowerPoint Presentation</vt:lpstr>
      <vt:lpstr>Hidden in Plain Sight | A Way Forward  for Equity-Centered Family Engagement</vt:lpstr>
      <vt:lpstr>2022 Survey Methodology and ARP-related Findings</vt:lpstr>
      <vt:lpstr>Parents’ confidence levels for college success  are high</vt:lpstr>
      <vt:lpstr>Most parents believe their child is at/above grade level</vt:lpstr>
      <vt:lpstr>While parents are confident in their understanding of achievement, teachers are skeptical </vt:lpstr>
      <vt:lpstr>  Parents see working with teachers closely as essential for COVID recovery</vt:lpstr>
      <vt:lpstr>Parents want an avenue to express themselves,  but few take action</vt:lpstr>
      <vt:lpstr>For summer, parents plan time with family &amp; informal skill development – not formal tutoring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Kendra McHugh</dc:creator>
  <cp:lastModifiedBy>Pam Loeb</cp:lastModifiedBy>
  <cp:revision>248</cp:revision>
  <cp:lastPrinted>2021-09-20T15:19:45Z</cp:lastPrinted>
  <dcterms:created xsi:type="dcterms:W3CDTF">2018-09-17T12:13:00Z</dcterms:created>
  <dcterms:modified xsi:type="dcterms:W3CDTF">2022-09-25T19:41:34Z</dcterms:modified>
</cp:coreProperties>
</file>